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6"/>
  </p:notesMasterIdLst>
  <p:sldIdLst>
    <p:sldId id="257" r:id="rId2"/>
    <p:sldId id="259" r:id="rId3"/>
    <p:sldId id="273" r:id="rId4"/>
    <p:sldId id="275" r:id="rId5"/>
    <p:sldId id="263" r:id="rId6"/>
    <p:sldId id="262" r:id="rId7"/>
    <p:sldId id="276" r:id="rId8"/>
    <p:sldId id="277" r:id="rId9"/>
    <p:sldId id="278" r:id="rId10"/>
    <p:sldId id="265" r:id="rId11"/>
    <p:sldId id="266" r:id="rId12"/>
    <p:sldId id="267" r:id="rId13"/>
    <p:sldId id="279" r:id="rId14"/>
    <p:sldId id="280" r:id="rId15"/>
    <p:sldId id="281" r:id="rId16"/>
    <p:sldId id="282" r:id="rId17"/>
    <p:sldId id="283" r:id="rId18"/>
    <p:sldId id="284" r:id="rId19"/>
    <p:sldId id="285" r:id="rId20"/>
    <p:sldId id="286" r:id="rId21"/>
    <p:sldId id="287" r:id="rId22"/>
    <p:sldId id="274" r:id="rId23"/>
    <p:sldId id="289" r:id="rId24"/>
    <p:sldId id="288" r:id="rId25"/>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692" autoAdjust="0"/>
    <p:restoredTop sz="94660"/>
  </p:normalViewPr>
  <p:slideViewPr>
    <p:cSldViewPr snapToGrid="0">
      <p:cViewPr varScale="1">
        <p:scale>
          <a:sx n="75" d="100"/>
          <a:sy n="75" d="100"/>
        </p:scale>
        <p:origin x="72" y="59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B3FDAD-155C-43D4-BF86-1FB5B987075C}" type="doc">
      <dgm:prSet loTypeId="urn:microsoft.com/office/officeart/2005/8/layout/pList2" loCatId="list" qsTypeId="urn:microsoft.com/office/officeart/2005/8/quickstyle/simple1" qsCatId="simple" csTypeId="urn:microsoft.com/office/officeart/2005/8/colors/accent1_2" csCatId="accent1" phldr="1"/>
      <dgm:spPr/>
      <dgm:t>
        <a:bodyPr/>
        <a:lstStyle/>
        <a:p>
          <a:endParaRPr lang="nl-BE"/>
        </a:p>
      </dgm:t>
    </dgm:pt>
    <dgm:pt modelId="{BEC6627B-3F5B-4267-9762-D66088662E10}">
      <dgm:prSet phldrT="[Tekst]" custT="1"/>
      <dgm:spPr>
        <a:xfrm rot="10800000">
          <a:off x="211837" y="1420175"/>
          <a:ext cx="1160656" cy="2189797"/>
        </a:xfrm>
        <a:prstGeom prst="round2SameRect">
          <a:avLst>
            <a:gd name="adj1" fmla="val 10500"/>
            <a:gd name="adj2" fmla="val 0"/>
          </a:avLst>
        </a:prstGeom>
        <a:solidFill>
          <a:srgbClr val="DA002F">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fr-FR" sz="1200" b="0" i="0" u="sng" kern="1200" dirty="0">
              <a:solidFill>
                <a:sysClr val="window" lastClr="FFFFFF"/>
              </a:solidFill>
              <a:latin typeface="Calibri" panose="020F0502020204030204"/>
              <a:ea typeface="+mn-ea"/>
              <a:cs typeface="+mn-cs"/>
            </a:rPr>
            <a:t>Saisir l'élan politique et </a:t>
          </a:r>
          <a:r>
            <a:rPr lang="fr-FR" sz="1200" b="1" i="0" u="sng" kern="1200" dirty="0">
              <a:solidFill>
                <a:sysClr val="window" lastClr="FFFFFF"/>
              </a:solidFill>
              <a:latin typeface="Calibri" panose="020F0502020204030204"/>
              <a:ea typeface="+mn-ea"/>
              <a:cs typeface="+mn-cs"/>
            </a:rPr>
            <a:t>élaborer un plan d'action européen global </a:t>
          </a:r>
          <a:r>
            <a:rPr lang="fr-FR" sz="1200" b="0" i="0" u="sng" kern="1200" dirty="0">
              <a:solidFill>
                <a:sysClr val="window" lastClr="FFFFFF"/>
              </a:solidFill>
              <a:latin typeface="Calibri" panose="020F0502020204030204"/>
              <a:ea typeface="+mn-ea"/>
              <a:cs typeface="+mn-cs"/>
            </a:rPr>
            <a:t>pour la recherche et le développement </a:t>
          </a:r>
        </a:p>
        <a:p>
          <a:pPr>
            <a:buNone/>
          </a:pPr>
          <a:r>
            <a:rPr lang="fr-FR" sz="1200" b="0" i="0" u="sng" kern="1200" dirty="0">
              <a:solidFill>
                <a:sysClr val="window" lastClr="FFFFFF"/>
              </a:solidFill>
              <a:latin typeface="Calibri" panose="020F0502020204030204"/>
              <a:ea typeface="+mn-ea"/>
              <a:cs typeface="+mn-cs"/>
            </a:rPr>
            <a:t>-Structurer la coordination et la solidarité en matière de recherche et de développement au niveau de l’UE </a:t>
          </a:r>
        </a:p>
        <a:p>
          <a:pPr>
            <a:buNone/>
          </a:pPr>
          <a:r>
            <a:rPr lang="fr-FR" sz="1200" b="0" i="0" u="sng" kern="1200" dirty="0">
              <a:solidFill>
                <a:sysClr val="window" lastClr="FFFFFF"/>
              </a:solidFill>
              <a:latin typeface="Calibri" panose="020F0502020204030204"/>
              <a:ea typeface="+mn-ea"/>
              <a:cs typeface="+mn-cs"/>
            </a:rPr>
            <a:t>Agence de suivi ; amélioration de l'équité dans l'UE</a:t>
          </a:r>
          <a:endParaRPr lang="nl-BE" sz="1200" b="0" i="0" u="sng" kern="1200" dirty="0">
            <a:solidFill>
              <a:sysClr val="window" lastClr="FFFFFF"/>
            </a:solidFill>
            <a:latin typeface="Calibri" panose="020F0502020204030204"/>
            <a:ea typeface="+mn-ea"/>
            <a:cs typeface="+mn-cs"/>
          </a:endParaRPr>
        </a:p>
      </dgm:t>
    </dgm:pt>
    <dgm:pt modelId="{A3E6E197-6C4D-4275-B5C5-D6327135520F}" type="parTrans" cxnId="{F0FDA06F-D2A2-4558-A782-E9ABD47A21E1}">
      <dgm:prSet/>
      <dgm:spPr/>
      <dgm:t>
        <a:bodyPr/>
        <a:lstStyle/>
        <a:p>
          <a:endParaRPr lang="nl-BE"/>
        </a:p>
      </dgm:t>
    </dgm:pt>
    <dgm:pt modelId="{85ED2711-C849-4C74-B952-9AC615E96502}" type="sibTrans" cxnId="{F0FDA06F-D2A2-4558-A782-E9ABD47A21E1}">
      <dgm:prSet/>
      <dgm:spPr/>
      <dgm:t>
        <a:bodyPr/>
        <a:lstStyle/>
        <a:p>
          <a:endParaRPr lang="nl-BE"/>
        </a:p>
      </dgm:t>
    </dgm:pt>
    <dgm:pt modelId="{5C32A4D9-94CE-461F-9AF8-7D945A65CEC5}">
      <dgm:prSet phldrT="[Tekst]" custT="1"/>
      <dgm:spPr>
        <a:xfrm rot="10800000">
          <a:off x="1488560" y="1410649"/>
          <a:ext cx="1160656" cy="2189797"/>
        </a:xfrm>
        <a:prstGeom prst="round2SameRect">
          <a:avLst>
            <a:gd name="adj1" fmla="val 10500"/>
            <a:gd name="adj2" fmla="val 0"/>
          </a:avLst>
        </a:prstGeom>
        <a:solidFill>
          <a:srgbClr val="DA002F">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fr-FR" sz="1400" u="sng" dirty="0">
              <a:solidFill>
                <a:sysClr val="window" lastClr="FFFFFF"/>
              </a:solidFill>
              <a:latin typeface="Calibri" panose="020F0502020204030204"/>
              <a:ea typeface="+mn-ea"/>
              <a:cs typeface="+mn-cs"/>
            </a:rPr>
            <a:t>Soutien des </a:t>
          </a:r>
        </a:p>
        <a:p>
          <a:pPr>
            <a:buNone/>
          </a:pPr>
          <a:r>
            <a:rPr lang="fr-FR" sz="1400" b="1" u="sng" dirty="0">
              <a:solidFill>
                <a:sysClr val="window" lastClr="FFFFFF"/>
              </a:solidFill>
              <a:latin typeface="Calibri" panose="020F0502020204030204"/>
              <a:ea typeface="+mn-ea"/>
              <a:cs typeface="+mn-cs"/>
            </a:rPr>
            <a:t>Solutions européennes</a:t>
          </a:r>
        </a:p>
        <a:p>
          <a:pPr>
            <a:buNone/>
          </a:pPr>
          <a:r>
            <a:rPr lang="fr-FR" sz="1400" u="sng" dirty="0">
              <a:solidFill>
                <a:sysClr val="window" lastClr="FFFFFF"/>
              </a:solidFill>
              <a:latin typeface="Calibri" panose="020F0502020204030204"/>
              <a:ea typeface="+mn-ea"/>
              <a:cs typeface="+mn-cs"/>
            </a:rPr>
            <a:t>Accélérer le diagnostic; Recherche, ERN, EHDS; Accès au traitement- achats conjoints, fonds européen.</a:t>
          </a:r>
          <a:endParaRPr lang="nl-BE" sz="1700" dirty="0">
            <a:solidFill>
              <a:sysClr val="window" lastClr="FFFFFF"/>
            </a:solidFill>
            <a:latin typeface="Calibri" panose="020F0502020204030204"/>
            <a:ea typeface="+mn-ea"/>
            <a:cs typeface="+mn-cs"/>
          </a:endParaRPr>
        </a:p>
      </dgm:t>
    </dgm:pt>
    <dgm:pt modelId="{F3A96462-FA59-4C09-B40A-2175683D27F6}" type="parTrans" cxnId="{D523BCDF-9D92-4A03-81E1-149E9AD5179E}">
      <dgm:prSet/>
      <dgm:spPr/>
      <dgm:t>
        <a:bodyPr/>
        <a:lstStyle/>
        <a:p>
          <a:endParaRPr lang="nl-BE"/>
        </a:p>
      </dgm:t>
    </dgm:pt>
    <dgm:pt modelId="{55886C1F-9D0E-4174-B751-D63089EF6926}" type="sibTrans" cxnId="{D523BCDF-9D92-4A03-81E1-149E9AD5179E}">
      <dgm:prSet/>
      <dgm:spPr/>
      <dgm:t>
        <a:bodyPr/>
        <a:lstStyle/>
        <a:p>
          <a:endParaRPr lang="nl-BE"/>
        </a:p>
      </dgm:t>
    </dgm:pt>
    <dgm:pt modelId="{33913B3B-553F-4768-A23B-D5785DBDF87F}">
      <dgm:prSet phldrT="[Tekst]" custT="1"/>
      <dgm:spPr>
        <a:xfrm rot="10800000">
          <a:off x="2774799" y="1401124"/>
          <a:ext cx="1160656" cy="2189797"/>
        </a:xfrm>
        <a:prstGeom prst="round2SameRect">
          <a:avLst>
            <a:gd name="adj1" fmla="val 10500"/>
            <a:gd name="adj2" fmla="val 0"/>
          </a:avLst>
        </a:prstGeom>
        <a:solidFill>
          <a:srgbClr val="DA002F">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fr-FR" sz="1400" u="sng" dirty="0">
              <a:solidFill>
                <a:sysClr val="window" lastClr="FFFFFF"/>
              </a:solidFill>
              <a:latin typeface="Calibri" panose="020F0502020204030204"/>
              <a:ea typeface="+mn-ea"/>
              <a:cs typeface="+mn-cs"/>
            </a:rPr>
            <a:t>Établir </a:t>
          </a:r>
        </a:p>
        <a:p>
          <a:pPr>
            <a:buNone/>
          </a:pPr>
          <a:r>
            <a:rPr lang="fr-FR" sz="1400" b="1" u="sng" dirty="0">
              <a:solidFill>
                <a:sysClr val="window" lastClr="FFFFFF"/>
              </a:solidFill>
              <a:latin typeface="Calibri" panose="020F0502020204030204"/>
              <a:ea typeface="+mn-ea"/>
              <a:cs typeface="+mn-cs"/>
            </a:rPr>
            <a:t>coopération </a:t>
          </a:r>
          <a:r>
            <a:rPr lang="fr-FR" sz="1400" u="sng" dirty="0">
              <a:solidFill>
                <a:sysClr val="window" lastClr="FFFFFF"/>
              </a:solidFill>
              <a:latin typeface="Calibri" panose="020F0502020204030204"/>
              <a:ea typeface="+mn-ea"/>
              <a:cs typeface="+mn-cs"/>
            </a:rPr>
            <a:t>
-en matière de soins multidisciplinaires pour les patients atteints des MR  (intégrer les soins sociaux et médicaux);
-avec la participation et l'implication des parties prenantes et de la société civile dans la politique sur les MR.</a:t>
          </a:r>
          <a:endParaRPr lang="en-GB" sz="1600" noProof="0" dirty="0">
            <a:solidFill>
              <a:sysClr val="window" lastClr="FFFFFF"/>
            </a:solidFill>
            <a:latin typeface="Calibri" panose="020F0502020204030204"/>
            <a:ea typeface="+mn-ea"/>
            <a:cs typeface="+mn-cs"/>
          </a:endParaRPr>
        </a:p>
      </dgm:t>
    </dgm:pt>
    <dgm:pt modelId="{003B9EB8-9E52-4014-9856-DDCAFA573BCE}" type="parTrans" cxnId="{14ED339D-5A23-4E36-B81F-E92C0FC64F36}">
      <dgm:prSet/>
      <dgm:spPr/>
      <dgm:t>
        <a:bodyPr/>
        <a:lstStyle/>
        <a:p>
          <a:endParaRPr lang="nl-BE"/>
        </a:p>
      </dgm:t>
    </dgm:pt>
    <dgm:pt modelId="{DD1ABCF3-04DE-4D3B-BBCB-CB4E2A4F3C7C}" type="sibTrans" cxnId="{14ED339D-5A23-4E36-B81F-E92C0FC64F36}">
      <dgm:prSet/>
      <dgm:spPr/>
      <dgm:t>
        <a:bodyPr/>
        <a:lstStyle/>
        <a:p>
          <a:endParaRPr lang="nl-BE"/>
        </a:p>
      </dgm:t>
    </dgm:pt>
    <dgm:pt modelId="{9B6B8D63-0AB3-4B78-B8F5-44DB2C841E0C}" type="pres">
      <dgm:prSet presAssocID="{C7B3FDAD-155C-43D4-BF86-1FB5B987075C}" presName="Name0" presStyleCnt="0">
        <dgm:presLayoutVars>
          <dgm:dir/>
          <dgm:resizeHandles val="exact"/>
        </dgm:presLayoutVars>
      </dgm:prSet>
      <dgm:spPr/>
    </dgm:pt>
    <dgm:pt modelId="{B26CA8F4-5A87-434C-A082-D7F4FD9F923C}" type="pres">
      <dgm:prSet presAssocID="{C7B3FDAD-155C-43D4-BF86-1FB5B987075C}" presName="bkgdShp" presStyleLbl="alignAccFollowNode1" presStyleIdx="0" presStyleCnt="1" custScaleY="60553" custLinFactNeighborX="-396" custLinFactNeighborY="11184"/>
      <dgm:spPr>
        <a:xfrm>
          <a:off x="0" y="323312"/>
          <a:ext cx="6672164" cy="1084899"/>
        </a:xfrm>
        <a:prstGeom prst="roundRect">
          <a:avLst>
            <a:gd name="adj" fmla="val 10000"/>
          </a:avLst>
        </a:prstGeom>
        <a:solidFill>
          <a:srgbClr val="DA002F">
            <a:alpha val="90000"/>
            <a:tint val="40000"/>
            <a:hueOff val="0"/>
            <a:satOff val="0"/>
            <a:lumOff val="0"/>
            <a:alphaOff val="0"/>
          </a:srgbClr>
        </a:solidFill>
        <a:ln w="12700" cap="flat" cmpd="sng" algn="ctr">
          <a:solidFill>
            <a:srgbClr val="DA002F">
              <a:alpha val="90000"/>
              <a:tint val="40000"/>
              <a:hueOff val="0"/>
              <a:satOff val="0"/>
              <a:lumOff val="0"/>
              <a:alphaOff val="0"/>
            </a:srgbClr>
          </a:solidFill>
          <a:prstDash val="solid"/>
          <a:miter lim="800000"/>
        </a:ln>
        <a:effectLst/>
      </dgm:spPr>
    </dgm:pt>
    <dgm:pt modelId="{53A574D3-3594-40F5-A571-3EC203E02222}" type="pres">
      <dgm:prSet presAssocID="{C7B3FDAD-155C-43D4-BF86-1FB5B987075C}" presName="linComp" presStyleCnt="0"/>
      <dgm:spPr/>
    </dgm:pt>
    <dgm:pt modelId="{C714A0BD-23E3-4F4B-918D-5B5EA2CD5FFC}" type="pres">
      <dgm:prSet presAssocID="{BEC6627B-3F5B-4267-9762-D66088662E10}" presName="compNode" presStyleCnt="0"/>
      <dgm:spPr/>
    </dgm:pt>
    <dgm:pt modelId="{4C384C6F-630D-4665-BE49-8AC153E763AD}" type="pres">
      <dgm:prSet presAssocID="{BEC6627B-3F5B-4267-9762-D66088662E10}" presName="node" presStyleLbl="node1" presStyleIdx="0" presStyleCnt="3" custLinFactNeighborX="821" custLinFactNeighborY="-17474">
        <dgm:presLayoutVars>
          <dgm:bulletEnabled val="1"/>
        </dgm:presLayoutVars>
      </dgm:prSet>
      <dgm:spPr/>
    </dgm:pt>
    <dgm:pt modelId="{AEB203E5-DDE6-4ABB-9CB3-9E8B72AFD5A3}" type="pres">
      <dgm:prSet presAssocID="{BEC6627B-3F5B-4267-9762-D66088662E10}" presName="invisiNode" presStyleLbl="node1" presStyleIdx="0" presStyleCnt="3"/>
      <dgm:spPr/>
    </dgm:pt>
    <dgm:pt modelId="{C8A6FC7D-FCEA-48D1-B800-8C382DDF8709}" type="pres">
      <dgm:prSet presAssocID="{BEC6627B-3F5B-4267-9762-D66088662E10}" presName="imagNode" presStyleLbl="fgImgPlace1" presStyleIdx="0" presStyleCnt="3" custScaleX="58988" custScaleY="45979" custLinFactNeighborX="-3323" custLinFactNeighborY="2775"/>
      <dgm:spPr>
        <a:xfrm>
          <a:off x="440312" y="593772"/>
          <a:ext cx="684648" cy="604108"/>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28000" b="-28000"/>
          </a:stretch>
        </a:blipFill>
        <a:ln w="12700" cap="flat" cmpd="sng" algn="ctr">
          <a:solidFill>
            <a:sysClr val="window" lastClr="FFFFFF">
              <a:hueOff val="0"/>
              <a:satOff val="0"/>
              <a:lumOff val="0"/>
              <a:alphaOff val="0"/>
            </a:sysClr>
          </a:solidFill>
          <a:prstDash val="solid"/>
          <a:miter lim="800000"/>
        </a:ln>
        <a:effectLst/>
      </dgm:spPr>
      <dgm:extLst>
        <a:ext uri="{E40237B7-FDA0-4F09-8148-C483321AD2D9}">
          <dgm14:cNvPr xmlns:dgm14="http://schemas.microsoft.com/office/drawing/2010/diagram" id="0" name="" descr="Presentatie met controlelijst met effen opvulling"/>
        </a:ext>
      </dgm:extLst>
    </dgm:pt>
    <dgm:pt modelId="{804D7CF5-D876-4F29-8106-2B953C15BD8E}" type="pres">
      <dgm:prSet presAssocID="{85ED2711-C849-4C74-B952-9AC615E96502}" presName="sibTrans" presStyleLbl="sibTrans2D1" presStyleIdx="0" presStyleCnt="0"/>
      <dgm:spPr/>
    </dgm:pt>
    <dgm:pt modelId="{35A8976A-8645-489B-A1AB-61B020423C67}" type="pres">
      <dgm:prSet presAssocID="{5C32A4D9-94CE-461F-9AF8-7D945A65CEC5}" presName="compNode" presStyleCnt="0"/>
      <dgm:spPr/>
    </dgm:pt>
    <dgm:pt modelId="{F02F58C4-EEDF-4775-9BBD-9C11D06232CE}" type="pres">
      <dgm:prSet presAssocID="{5C32A4D9-94CE-461F-9AF8-7D945A65CEC5}" presName="node" presStyleLbl="node1" presStyleIdx="1" presStyleCnt="3" custLinFactNeighborX="821" custLinFactNeighborY="-17572">
        <dgm:presLayoutVars>
          <dgm:bulletEnabled val="1"/>
        </dgm:presLayoutVars>
      </dgm:prSet>
      <dgm:spPr/>
    </dgm:pt>
    <dgm:pt modelId="{D811EE5A-AF9D-44FA-8747-05AF9D7444AB}" type="pres">
      <dgm:prSet presAssocID="{5C32A4D9-94CE-461F-9AF8-7D945A65CEC5}" presName="invisiNode" presStyleLbl="node1" presStyleIdx="1" presStyleCnt="3"/>
      <dgm:spPr/>
    </dgm:pt>
    <dgm:pt modelId="{27366E88-9B74-4B20-A38C-DFADD1C33F66}" type="pres">
      <dgm:prSet presAssocID="{5C32A4D9-94CE-461F-9AF8-7D945A65CEC5}" presName="imagNode" presStyleLbl="fgImgPlace1" presStyleIdx="1" presStyleCnt="3" custScaleX="60548" custScaleY="51095"/>
      <dgm:spPr>
        <a:xfrm>
          <a:off x="1707982" y="560163"/>
          <a:ext cx="702754" cy="671326"/>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22000" b="-22000"/>
          </a:stretch>
        </a:blipFill>
        <a:ln w="12700" cap="flat" cmpd="sng" algn="ctr">
          <a:solidFill>
            <a:sysClr val="window" lastClr="FFFFFF">
              <a:hueOff val="0"/>
              <a:satOff val="0"/>
              <a:lumOff val="0"/>
              <a:alphaOff val="0"/>
            </a:sysClr>
          </a:solidFill>
          <a:prstDash val="solid"/>
          <a:miter lim="800000"/>
        </a:ln>
        <a:effectLst/>
      </dgm:spPr>
      <dgm:extLst>
        <a:ext uri="{E40237B7-FDA0-4F09-8148-C483321AD2D9}">
          <dgm14:cNvPr xmlns:dgm14="http://schemas.microsoft.com/office/drawing/2010/diagram" id="0" name="" descr="Europa met effen opvulling"/>
        </a:ext>
      </dgm:extLst>
    </dgm:pt>
    <dgm:pt modelId="{67AEC58D-AC36-47AC-AB3A-90D36D3FA551}" type="pres">
      <dgm:prSet presAssocID="{55886C1F-9D0E-4174-B751-D63089EF6926}" presName="sibTrans" presStyleLbl="sibTrans2D1" presStyleIdx="0" presStyleCnt="0"/>
      <dgm:spPr/>
    </dgm:pt>
    <dgm:pt modelId="{6895BF03-004A-417C-8D2F-5EDBB7EB1347}" type="pres">
      <dgm:prSet presAssocID="{33913B3B-553F-4768-A23B-D5785DBDF87F}" presName="compNode" presStyleCnt="0"/>
      <dgm:spPr/>
    </dgm:pt>
    <dgm:pt modelId="{4EA5E232-C5CE-4426-8332-F7A7596C5790}" type="pres">
      <dgm:prSet presAssocID="{33913B3B-553F-4768-A23B-D5785DBDF87F}" presName="node" presStyleLbl="node1" presStyleIdx="2" presStyleCnt="3" custLinFactNeighborX="1641" custLinFactNeighborY="-17572">
        <dgm:presLayoutVars>
          <dgm:bulletEnabled val="1"/>
        </dgm:presLayoutVars>
      </dgm:prSet>
      <dgm:spPr/>
    </dgm:pt>
    <dgm:pt modelId="{6C079C15-10C9-40F6-8013-BD417AEEC146}" type="pres">
      <dgm:prSet presAssocID="{33913B3B-553F-4768-A23B-D5785DBDF87F}" presName="invisiNode" presStyleLbl="node1" presStyleIdx="2" presStyleCnt="3"/>
      <dgm:spPr/>
    </dgm:pt>
    <dgm:pt modelId="{73FC31E7-1059-478A-8049-514F3FA841E5}" type="pres">
      <dgm:prSet presAssocID="{33913B3B-553F-4768-A23B-D5785DBDF87F}" presName="imagNode" presStyleLbl="fgImgPlace1" presStyleIdx="2" presStyleCnt="3" custScaleX="70021" custScaleY="45848" custLinFactNeighborX="-1365" custLinFactNeighborY="-91"/>
      <dgm:spPr>
        <a:xfrm>
          <a:off x="2929730" y="594632"/>
          <a:ext cx="812703" cy="602387"/>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43000" b="-43000"/>
          </a:stretch>
        </a:blipFill>
        <a:ln w="12700" cap="flat" cmpd="sng" algn="ctr">
          <a:solidFill>
            <a:sysClr val="window" lastClr="FFFFFF">
              <a:hueOff val="0"/>
              <a:satOff val="0"/>
              <a:lumOff val="0"/>
              <a:alphaOff val="0"/>
            </a:sysClr>
          </a:solidFill>
          <a:prstDash val="solid"/>
          <a:miter lim="800000"/>
        </a:ln>
        <a:effectLst/>
      </dgm:spPr>
      <dgm:extLst>
        <a:ext uri="{E40237B7-FDA0-4F09-8148-C483321AD2D9}">
          <dgm14:cNvPr xmlns:dgm14="http://schemas.microsoft.com/office/drawing/2010/diagram" id="0" name="" descr="Groep silhouet"/>
        </a:ext>
      </dgm:extLst>
    </dgm:pt>
  </dgm:ptLst>
  <dgm:cxnLst>
    <dgm:cxn modelId="{3CA69304-A15A-4A9D-A23A-EC639335B3DE}" type="presOf" srcId="{85ED2711-C849-4C74-B952-9AC615E96502}" destId="{804D7CF5-D876-4F29-8106-2B953C15BD8E}" srcOrd="0" destOrd="0" presId="urn:microsoft.com/office/officeart/2005/8/layout/pList2"/>
    <dgm:cxn modelId="{714E373E-B6C1-4552-B510-33B439CDF7EC}" type="presOf" srcId="{5C32A4D9-94CE-461F-9AF8-7D945A65CEC5}" destId="{F02F58C4-EEDF-4775-9BBD-9C11D06232CE}" srcOrd="0" destOrd="0" presId="urn:microsoft.com/office/officeart/2005/8/layout/pList2"/>
    <dgm:cxn modelId="{DD526E4B-BF67-4DA9-B578-BF6A7509AB1B}" type="presOf" srcId="{33913B3B-553F-4768-A23B-D5785DBDF87F}" destId="{4EA5E232-C5CE-4426-8332-F7A7596C5790}" srcOrd="0" destOrd="0" presId="urn:microsoft.com/office/officeart/2005/8/layout/pList2"/>
    <dgm:cxn modelId="{F0FDA06F-D2A2-4558-A782-E9ABD47A21E1}" srcId="{C7B3FDAD-155C-43D4-BF86-1FB5B987075C}" destId="{BEC6627B-3F5B-4267-9762-D66088662E10}" srcOrd="0" destOrd="0" parTransId="{A3E6E197-6C4D-4275-B5C5-D6327135520F}" sibTransId="{85ED2711-C849-4C74-B952-9AC615E96502}"/>
    <dgm:cxn modelId="{6B137D8F-7D96-4BFA-943D-AA9F900F13D0}" type="presOf" srcId="{C7B3FDAD-155C-43D4-BF86-1FB5B987075C}" destId="{9B6B8D63-0AB3-4B78-B8F5-44DB2C841E0C}" srcOrd="0" destOrd="0" presId="urn:microsoft.com/office/officeart/2005/8/layout/pList2"/>
    <dgm:cxn modelId="{24450290-1525-4722-BC80-0F21254746A7}" type="presOf" srcId="{BEC6627B-3F5B-4267-9762-D66088662E10}" destId="{4C384C6F-630D-4665-BE49-8AC153E763AD}" srcOrd="0" destOrd="0" presId="urn:microsoft.com/office/officeart/2005/8/layout/pList2"/>
    <dgm:cxn modelId="{14ED339D-5A23-4E36-B81F-E92C0FC64F36}" srcId="{C7B3FDAD-155C-43D4-BF86-1FB5B987075C}" destId="{33913B3B-553F-4768-A23B-D5785DBDF87F}" srcOrd="2" destOrd="0" parTransId="{003B9EB8-9E52-4014-9856-DDCAFA573BCE}" sibTransId="{DD1ABCF3-04DE-4D3B-BBCB-CB4E2A4F3C7C}"/>
    <dgm:cxn modelId="{D523BCDF-9D92-4A03-81E1-149E9AD5179E}" srcId="{C7B3FDAD-155C-43D4-BF86-1FB5B987075C}" destId="{5C32A4D9-94CE-461F-9AF8-7D945A65CEC5}" srcOrd="1" destOrd="0" parTransId="{F3A96462-FA59-4C09-B40A-2175683D27F6}" sibTransId="{55886C1F-9D0E-4174-B751-D63089EF6926}"/>
    <dgm:cxn modelId="{847E83EA-7754-4DE0-93CD-F9700D2275C5}" type="presOf" srcId="{55886C1F-9D0E-4174-B751-D63089EF6926}" destId="{67AEC58D-AC36-47AC-AB3A-90D36D3FA551}" srcOrd="0" destOrd="0" presId="urn:microsoft.com/office/officeart/2005/8/layout/pList2"/>
    <dgm:cxn modelId="{1B5265A3-279E-44E3-9557-FC8B9268E3FE}" type="presParOf" srcId="{9B6B8D63-0AB3-4B78-B8F5-44DB2C841E0C}" destId="{B26CA8F4-5A87-434C-A082-D7F4FD9F923C}" srcOrd="0" destOrd="0" presId="urn:microsoft.com/office/officeart/2005/8/layout/pList2"/>
    <dgm:cxn modelId="{F21800C9-F71B-42D8-96D7-F68E925752AC}" type="presParOf" srcId="{9B6B8D63-0AB3-4B78-B8F5-44DB2C841E0C}" destId="{53A574D3-3594-40F5-A571-3EC203E02222}" srcOrd="1" destOrd="0" presId="urn:microsoft.com/office/officeart/2005/8/layout/pList2"/>
    <dgm:cxn modelId="{7B0C0081-B8A0-4973-87F1-D764E72B863D}" type="presParOf" srcId="{53A574D3-3594-40F5-A571-3EC203E02222}" destId="{C714A0BD-23E3-4F4B-918D-5B5EA2CD5FFC}" srcOrd="0" destOrd="0" presId="urn:microsoft.com/office/officeart/2005/8/layout/pList2"/>
    <dgm:cxn modelId="{C11268AE-12B2-48DF-8399-EAD74571E4BD}" type="presParOf" srcId="{C714A0BD-23E3-4F4B-918D-5B5EA2CD5FFC}" destId="{4C384C6F-630D-4665-BE49-8AC153E763AD}" srcOrd="0" destOrd="0" presId="urn:microsoft.com/office/officeart/2005/8/layout/pList2"/>
    <dgm:cxn modelId="{924FD9BB-F04C-4599-B517-2B2D69AA3091}" type="presParOf" srcId="{C714A0BD-23E3-4F4B-918D-5B5EA2CD5FFC}" destId="{AEB203E5-DDE6-4ABB-9CB3-9E8B72AFD5A3}" srcOrd="1" destOrd="0" presId="urn:microsoft.com/office/officeart/2005/8/layout/pList2"/>
    <dgm:cxn modelId="{15A4CD76-4B36-4663-AC86-CA878D585749}" type="presParOf" srcId="{C714A0BD-23E3-4F4B-918D-5B5EA2CD5FFC}" destId="{C8A6FC7D-FCEA-48D1-B800-8C382DDF8709}" srcOrd="2" destOrd="0" presId="urn:microsoft.com/office/officeart/2005/8/layout/pList2"/>
    <dgm:cxn modelId="{66034243-9A52-4E8B-936E-268B86579EE0}" type="presParOf" srcId="{53A574D3-3594-40F5-A571-3EC203E02222}" destId="{804D7CF5-D876-4F29-8106-2B953C15BD8E}" srcOrd="1" destOrd="0" presId="urn:microsoft.com/office/officeart/2005/8/layout/pList2"/>
    <dgm:cxn modelId="{8045EA28-9E79-46DD-BE10-067DA524059F}" type="presParOf" srcId="{53A574D3-3594-40F5-A571-3EC203E02222}" destId="{35A8976A-8645-489B-A1AB-61B020423C67}" srcOrd="2" destOrd="0" presId="urn:microsoft.com/office/officeart/2005/8/layout/pList2"/>
    <dgm:cxn modelId="{E520810C-3AA5-456A-8B14-4FA415EBF773}" type="presParOf" srcId="{35A8976A-8645-489B-A1AB-61B020423C67}" destId="{F02F58C4-EEDF-4775-9BBD-9C11D06232CE}" srcOrd="0" destOrd="0" presId="urn:microsoft.com/office/officeart/2005/8/layout/pList2"/>
    <dgm:cxn modelId="{27F5C7A4-7703-4231-96C5-0FA7ACD84C6B}" type="presParOf" srcId="{35A8976A-8645-489B-A1AB-61B020423C67}" destId="{D811EE5A-AF9D-44FA-8747-05AF9D7444AB}" srcOrd="1" destOrd="0" presId="urn:microsoft.com/office/officeart/2005/8/layout/pList2"/>
    <dgm:cxn modelId="{CEC30971-56D8-44BC-9803-4EE120577741}" type="presParOf" srcId="{35A8976A-8645-489B-A1AB-61B020423C67}" destId="{27366E88-9B74-4B20-A38C-DFADD1C33F66}" srcOrd="2" destOrd="0" presId="urn:microsoft.com/office/officeart/2005/8/layout/pList2"/>
    <dgm:cxn modelId="{0F23645D-CC41-42A7-8703-7DD69B24EAB1}" type="presParOf" srcId="{53A574D3-3594-40F5-A571-3EC203E02222}" destId="{67AEC58D-AC36-47AC-AB3A-90D36D3FA551}" srcOrd="3" destOrd="0" presId="urn:microsoft.com/office/officeart/2005/8/layout/pList2"/>
    <dgm:cxn modelId="{D2A35A86-F660-40DF-A2E0-D7C86E894A16}" type="presParOf" srcId="{53A574D3-3594-40F5-A571-3EC203E02222}" destId="{6895BF03-004A-417C-8D2F-5EDBB7EB1347}" srcOrd="4" destOrd="0" presId="urn:microsoft.com/office/officeart/2005/8/layout/pList2"/>
    <dgm:cxn modelId="{F169AB94-9D42-40FE-8CB2-CC4EA19AC03D}" type="presParOf" srcId="{6895BF03-004A-417C-8D2F-5EDBB7EB1347}" destId="{4EA5E232-C5CE-4426-8332-F7A7596C5790}" srcOrd="0" destOrd="0" presId="urn:microsoft.com/office/officeart/2005/8/layout/pList2"/>
    <dgm:cxn modelId="{04C0B962-8682-4A5E-8A82-55291ACB9A46}" type="presParOf" srcId="{6895BF03-004A-417C-8D2F-5EDBB7EB1347}" destId="{6C079C15-10C9-40F6-8013-BD417AEEC146}" srcOrd="1" destOrd="0" presId="urn:microsoft.com/office/officeart/2005/8/layout/pList2"/>
    <dgm:cxn modelId="{B02346EB-C6ED-4A4E-8B0D-4FB0D0EEBF5C}" type="presParOf" srcId="{6895BF03-004A-417C-8D2F-5EDBB7EB1347}" destId="{73FC31E7-1059-478A-8049-514F3FA841E5}" srcOrd="2" destOrd="0" presId="urn:microsoft.com/office/officeart/2005/8/layout/p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6CA8F4-5A87-434C-A082-D7F4FD9F923C}">
      <dsp:nvSpPr>
        <dsp:cNvPr id="0" name=""/>
        <dsp:cNvSpPr/>
      </dsp:nvSpPr>
      <dsp:spPr>
        <a:xfrm>
          <a:off x="0" y="723325"/>
          <a:ext cx="7124700" cy="1417117"/>
        </a:xfrm>
        <a:prstGeom prst="roundRect">
          <a:avLst>
            <a:gd name="adj" fmla="val 10000"/>
          </a:avLst>
        </a:prstGeom>
        <a:solidFill>
          <a:srgbClr val="DA002F">
            <a:alpha val="90000"/>
            <a:tint val="40000"/>
            <a:hueOff val="0"/>
            <a:satOff val="0"/>
            <a:lumOff val="0"/>
            <a:alphaOff val="0"/>
          </a:srgbClr>
        </a:solidFill>
        <a:ln w="12700" cap="flat" cmpd="sng" algn="ctr">
          <a:solidFill>
            <a:srgbClr val="DA002F">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C8A6FC7D-FCEA-48D1-B800-8C382DDF8709}">
      <dsp:nvSpPr>
        <dsp:cNvPr id="0" name=""/>
        <dsp:cNvSpPr/>
      </dsp:nvSpPr>
      <dsp:spPr>
        <a:xfrm>
          <a:off x="573360" y="823221"/>
          <a:ext cx="1234548" cy="789098"/>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28000" b="-28000"/>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4C384C6F-630D-4665-BE49-8AC153E763AD}">
      <dsp:nvSpPr>
        <dsp:cNvPr id="0" name=""/>
        <dsp:cNvSpPr/>
      </dsp:nvSpPr>
      <dsp:spPr>
        <a:xfrm rot="10800000">
          <a:off x="230923" y="1840473"/>
          <a:ext cx="2092880" cy="2860356"/>
        </a:xfrm>
        <a:prstGeom prst="round2SameRect">
          <a:avLst>
            <a:gd name="adj1" fmla="val 10500"/>
            <a:gd name="adj2" fmla="val 0"/>
          </a:avLst>
        </a:prstGeom>
        <a:solidFill>
          <a:srgbClr val="DA002F">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fr-FR" sz="1200" b="0" i="0" u="sng" kern="1200" dirty="0">
              <a:solidFill>
                <a:sysClr val="window" lastClr="FFFFFF"/>
              </a:solidFill>
              <a:latin typeface="Calibri" panose="020F0502020204030204"/>
              <a:ea typeface="+mn-ea"/>
              <a:cs typeface="+mn-cs"/>
            </a:rPr>
            <a:t>Saisir l'élan politique et </a:t>
          </a:r>
          <a:r>
            <a:rPr lang="fr-FR" sz="1200" b="1" i="0" u="sng" kern="1200" dirty="0">
              <a:solidFill>
                <a:sysClr val="window" lastClr="FFFFFF"/>
              </a:solidFill>
              <a:latin typeface="Calibri" panose="020F0502020204030204"/>
              <a:ea typeface="+mn-ea"/>
              <a:cs typeface="+mn-cs"/>
            </a:rPr>
            <a:t>élaborer un plan d'action européen global </a:t>
          </a:r>
          <a:r>
            <a:rPr lang="fr-FR" sz="1200" b="0" i="0" u="sng" kern="1200" dirty="0">
              <a:solidFill>
                <a:sysClr val="window" lastClr="FFFFFF"/>
              </a:solidFill>
              <a:latin typeface="Calibri" panose="020F0502020204030204"/>
              <a:ea typeface="+mn-ea"/>
              <a:cs typeface="+mn-cs"/>
            </a:rPr>
            <a:t>pour la recherche et le développement </a:t>
          </a:r>
        </a:p>
        <a:p>
          <a:pPr marL="0" lvl="0" indent="0" algn="ctr" defTabSz="533400">
            <a:lnSpc>
              <a:spcPct val="90000"/>
            </a:lnSpc>
            <a:spcBef>
              <a:spcPct val="0"/>
            </a:spcBef>
            <a:spcAft>
              <a:spcPct val="35000"/>
            </a:spcAft>
            <a:buNone/>
          </a:pPr>
          <a:r>
            <a:rPr lang="fr-FR" sz="1200" b="0" i="0" u="sng" kern="1200" dirty="0">
              <a:solidFill>
                <a:sysClr val="window" lastClr="FFFFFF"/>
              </a:solidFill>
              <a:latin typeface="Calibri" panose="020F0502020204030204"/>
              <a:ea typeface="+mn-ea"/>
              <a:cs typeface="+mn-cs"/>
            </a:rPr>
            <a:t>-Structurer la coordination et la solidarité en matière de recherche et de développement au niveau de l’UE </a:t>
          </a:r>
        </a:p>
        <a:p>
          <a:pPr marL="0" lvl="0" indent="0" algn="ctr" defTabSz="533400">
            <a:lnSpc>
              <a:spcPct val="90000"/>
            </a:lnSpc>
            <a:spcBef>
              <a:spcPct val="0"/>
            </a:spcBef>
            <a:spcAft>
              <a:spcPct val="35000"/>
            </a:spcAft>
            <a:buNone/>
          </a:pPr>
          <a:r>
            <a:rPr lang="fr-FR" sz="1200" b="0" i="0" u="sng" kern="1200" dirty="0">
              <a:solidFill>
                <a:sysClr val="window" lastClr="FFFFFF"/>
              </a:solidFill>
              <a:latin typeface="Calibri" panose="020F0502020204030204"/>
              <a:ea typeface="+mn-ea"/>
              <a:cs typeface="+mn-cs"/>
            </a:rPr>
            <a:t>Agence de suivi ; amélioration de l'équité dans l'UE</a:t>
          </a:r>
          <a:endParaRPr lang="nl-BE" sz="1200" b="0" i="0" u="sng" kern="1200" dirty="0">
            <a:solidFill>
              <a:sysClr val="window" lastClr="FFFFFF"/>
            </a:solidFill>
            <a:latin typeface="Calibri" panose="020F0502020204030204"/>
            <a:ea typeface="+mn-ea"/>
            <a:cs typeface="+mn-cs"/>
          </a:endParaRPr>
        </a:p>
      </dsp:txBody>
      <dsp:txXfrm rot="10800000">
        <a:off x="295286" y="1840473"/>
        <a:ext cx="1964154" cy="2795993"/>
      </dsp:txXfrm>
    </dsp:sp>
    <dsp:sp modelId="{27366E88-9B74-4B20-A38C-DFADD1C33F66}">
      <dsp:nvSpPr>
        <dsp:cNvPr id="0" name=""/>
        <dsp:cNvSpPr/>
      </dsp:nvSpPr>
      <dsp:spPr>
        <a:xfrm>
          <a:off x="2928751" y="731696"/>
          <a:ext cx="1267197" cy="876899"/>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22000" b="-22000"/>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F02F58C4-EEDF-4775-9BBD-9C11D06232CE}">
      <dsp:nvSpPr>
        <dsp:cNvPr id="0" name=""/>
        <dsp:cNvSpPr/>
      </dsp:nvSpPr>
      <dsp:spPr>
        <a:xfrm rot="10800000">
          <a:off x="2533092" y="1837670"/>
          <a:ext cx="2092880" cy="2860356"/>
        </a:xfrm>
        <a:prstGeom prst="round2SameRect">
          <a:avLst>
            <a:gd name="adj1" fmla="val 10500"/>
            <a:gd name="adj2" fmla="val 0"/>
          </a:avLst>
        </a:prstGeom>
        <a:solidFill>
          <a:srgbClr val="DA002F">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fr-FR" sz="1400" u="sng" kern="1200" dirty="0">
              <a:solidFill>
                <a:sysClr val="window" lastClr="FFFFFF"/>
              </a:solidFill>
              <a:latin typeface="Calibri" panose="020F0502020204030204"/>
              <a:ea typeface="+mn-ea"/>
              <a:cs typeface="+mn-cs"/>
            </a:rPr>
            <a:t>Soutien des </a:t>
          </a:r>
        </a:p>
        <a:p>
          <a:pPr marL="0" lvl="0" indent="0" algn="ctr" defTabSz="622300">
            <a:lnSpc>
              <a:spcPct val="90000"/>
            </a:lnSpc>
            <a:spcBef>
              <a:spcPct val="0"/>
            </a:spcBef>
            <a:spcAft>
              <a:spcPct val="35000"/>
            </a:spcAft>
            <a:buNone/>
          </a:pPr>
          <a:r>
            <a:rPr lang="fr-FR" sz="1400" b="1" u="sng" kern="1200" dirty="0">
              <a:solidFill>
                <a:sysClr val="window" lastClr="FFFFFF"/>
              </a:solidFill>
              <a:latin typeface="Calibri" panose="020F0502020204030204"/>
              <a:ea typeface="+mn-ea"/>
              <a:cs typeface="+mn-cs"/>
            </a:rPr>
            <a:t>Solutions européennes</a:t>
          </a:r>
        </a:p>
        <a:p>
          <a:pPr marL="0" lvl="0" indent="0" algn="ctr" defTabSz="622300">
            <a:lnSpc>
              <a:spcPct val="90000"/>
            </a:lnSpc>
            <a:spcBef>
              <a:spcPct val="0"/>
            </a:spcBef>
            <a:spcAft>
              <a:spcPct val="35000"/>
            </a:spcAft>
            <a:buNone/>
          </a:pPr>
          <a:r>
            <a:rPr lang="fr-FR" sz="1400" u="sng" kern="1200" dirty="0">
              <a:solidFill>
                <a:sysClr val="window" lastClr="FFFFFF"/>
              </a:solidFill>
              <a:latin typeface="Calibri" panose="020F0502020204030204"/>
              <a:ea typeface="+mn-ea"/>
              <a:cs typeface="+mn-cs"/>
            </a:rPr>
            <a:t>Accélérer le diagnostic; Recherche, ERN, EHDS; Accès au traitement- achats conjoints, fonds européen.</a:t>
          </a:r>
          <a:endParaRPr lang="nl-BE" sz="1700" kern="1200" dirty="0">
            <a:solidFill>
              <a:sysClr val="window" lastClr="FFFFFF"/>
            </a:solidFill>
            <a:latin typeface="Calibri" panose="020F0502020204030204"/>
            <a:ea typeface="+mn-ea"/>
            <a:cs typeface="+mn-cs"/>
          </a:endParaRPr>
        </a:p>
      </dsp:txBody>
      <dsp:txXfrm rot="10800000">
        <a:off x="2597455" y="1837670"/>
        <a:ext cx="1964154" cy="2795993"/>
      </dsp:txXfrm>
    </dsp:sp>
    <dsp:sp modelId="{73FC31E7-1059-478A-8049-514F3FA841E5}">
      <dsp:nvSpPr>
        <dsp:cNvPr id="0" name=""/>
        <dsp:cNvSpPr/>
      </dsp:nvSpPr>
      <dsp:spPr>
        <a:xfrm>
          <a:off x="5103222" y="775159"/>
          <a:ext cx="1465455" cy="786849"/>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43000" b="-43000"/>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4EA5E232-C5CE-4426-8332-F7A7596C5790}">
      <dsp:nvSpPr>
        <dsp:cNvPr id="0" name=""/>
        <dsp:cNvSpPr/>
      </dsp:nvSpPr>
      <dsp:spPr>
        <a:xfrm rot="10800000">
          <a:off x="4852422" y="1837670"/>
          <a:ext cx="2092880" cy="2860356"/>
        </a:xfrm>
        <a:prstGeom prst="round2SameRect">
          <a:avLst>
            <a:gd name="adj1" fmla="val 10500"/>
            <a:gd name="adj2" fmla="val 0"/>
          </a:avLst>
        </a:prstGeom>
        <a:solidFill>
          <a:srgbClr val="DA002F">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fr-FR" sz="1400" u="sng" kern="1200" dirty="0">
              <a:solidFill>
                <a:sysClr val="window" lastClr="FFFFFF"/>
              </a:solidFill>
              <a:latin typeface="Calibri" panose="020F0502020204030204"/>
              <a:ea typeface="+mn-ea"/>
              <a:cs typeface="+mn-cs"/>
            </a:rPr>
            <a:t>Établir </a:t>
          </a:r>
        </a:p>
        <a:p>
          <a:pPr marL="0" lvl="0" indent="0" algn="ctr" defTabSz="622300">
            <a:lnSpc>
              <a:spcPct val="90000"/>
            </a:lnSpc>
            <a:spcBef>
              <a:spcPct val="0"/>
            </a:spcBef>
            <a:spcAft>
              <a:spcPct val="35000"/>
            </a:spcAft>
            <a:buNone/>
          </a:pPr>
          <a:r>
            <a:rPr lang="fr-FR" sz="1400" b="1" u="sng" kern="1200" dirty="0">
              <a:solidFill>
                <a:sysClr val="window" lastClr="FFFFFF"/>
              </a:solidFill>
              <a:latin typeface="Calibri" panose="020F0502020204030204"/>
              <a:ea typeface="+mn-ea"/>
              <a:cs typeface="+mn-cs"/>
            </a:rPr>
            <a:t>coopération </a:t>
          </a:r>
          <a:r>
            <a:rPr lang="fr-FR" sz="1400" u="sng" kern="1200" dirty="0">
              <a:solidFill>
                <a:sysClr val="window" lastClr="FFFFFF"/>
              </a:solidFill>
              <a:latin typeface="Calibri" panose="020F0502020204030204"/>
              <a:ea typeface="+mn-ea"/>
              <a:cs typeface="+mn-cs"/>
            </a:rPr>
            <a:t>
-en matière de soins multidisciplinaires pour les patients atteints des MR  (intégrer les soins sociaux et médicaux);
-avec la participation et l'implication des parties prenantes et de la société civile dans la politique sur les MR.</a:t>
          </a:r>
          <a:endParaRPr lang="en-GB" sz="1600" kern="1200" noProof="0" dirty="0">
            <a:solidFill>
              <a:sysClr val="window" lastClr="FFFFFF"/>
            </a:solidFill>
            <a:latin typeface="Calibri" panose="020F0502020204030204"/>
            <a:ea typeface="+mn-ea"/>
            <a:cs typeface="+mn-cs"/>
          </a:endParaRPr>
        </a:p>
      </dsp:txBody>
      <dsp:txXfrm rot="10800000">
        <a:off x="4916785" y="1837670"/>
        <a:ext cx="1964154" cy="2795993"/>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612D68-0791-4BE0-B6CF-D7AC2AA2B363}" type="datetimeFigureOut">
              <a:rPr lang="nl-BE" smtClean="0"/>
              <a:t>19/10/2023</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9DD38D-BA28-4D92-A71D-82892E839EB3}" type="slidenum">
              <a:rPr lang="nl-BE" smtClean="0"/>
              <a:t>‹N°›</a:t>
            </a:fld>
            <a:endParaRPr lang="nl-BE"/>
          </a:p>
        </p:txBody>
      </p:sp>
    </p:spTree>
    <p:extLst>
      <p:ext uri="{BB962C8B-B14F-4D97-AF65-F5344CB8AC3E}">
        <p14:creationId xmlns:p14="http://schemas.microsoft.com/office/powerpoint/2010/main" val="1411423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CC4174-D908-4CAF-B7C6-A181C8EE443C}" type="slidenum">
              <a:rPr kumimoji="0" lang="nl-BE"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l-B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1732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5B76F2-5ADD-4F5E-A3FB-343427C40EBC}"/>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BE"/>
          </a:p>
        </p:txBody>
      </p:sp>
      <p:sp>
        <p:nvSpPr>
          <p:cNvPr id="3" name="Sous-titre 2">
            <a:extLst>
              <a:ext uri="{FF2B5EF4-FFF2-40B4-BE49-F238E27FC236}">
                <a16:creationId xmlns:a16="http://schemas.microsoft.com/office/drawing/2014/main" id="{173F601F-60FF-4B13-8613-7883DA5C9D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BE"/>
          </a:p>
        </p:txBody>
      </p:sp>
      <p:sp>
        <p:nvSpPr>
          <p:cNvPr id="4" name="Espace réservé de la date 3">
            <a:extLst>
              <a:ext uri="{FF2B5EF4-FFF2-40B4-BE49-F238E27FC236}">
                <a16:creationId xmlns:a16="http://schemas.microsoft.com/office/drawing/2014/main" id="{F364EC35-5BE0-44AB-B1BB-E5419E200DF4}"/>
              </a:ext>
            </a:extLst>
          </p:cNvPr>
          <p:cNvSpPr>
            <a:spLocks noGrp="1"/>
          </p:cNvSpPr>
          <p:nvPr>
            <p:ph type="dt" sz="half" idx="10"/>
          </p:nvPr>
        </p:nvSpPr>
        <p:spPr/>
        <p:txBody>
          <a:bodyPr/>
          <a:lstStyle/>
          <a:p>
            <a:fld id="{807C55FC-E801-44AB-BDA9-D58B926342A8}" type="datetime1">
              <a:rPr lang="fr-FR" smtClean="0"/>
              <a:t>19/10/2023</a:t>
            </a:fld>
            <a:endParaRPr lang="fr-BE" dirty="0"/>
          </a:p>
        </p:txBody>
      </p:sp>
      <p:sp>
        <p:nvSpPr>
          <p:cNvPr id="5" name="Espace réservé du pied de page 4">
            <a:extLst>
              <a:ext uri="{FF2B5EF4-FFF2-40B4-BE49-F238E27FC236}">
                <a16:creationId xmlns:a16="http://schemas.microsoft.com/office/drawing/2014/main" id="{E0D1AB05-DF8C-4B0C-A0F7-9B570BC75D10}"/>
              </a:ext>
            </a:extLst>
          </p:cNvPr>
          <p:cNvSpPr>
            <a:spLocks noGrp="1"/>
          </p:cNvSpPr>
          <p:nvPr>
            <p:ph type="ftr" sz="quarter" idx="11"/>
          </p:nvPr>
        </p:nvSpPr>
        <p:spPr/>
        <p:txBody>
          <a:bodyPr/>
          <a:lstStyle/>
          <a:p>
            <a:endParaRPr lang="fr-BE" dirty="0"/>
          </a:p>
        </p:txBody>
      </p:sp>
      <p:sp>
        <p:nvSpPr>
          <p:cNvPr id="6" name="Espace réservé du numéro de diapositive 5">
            <a:extLst>
              <a:ext uri="{FF2B5EF4-FFF2-40B4-BE49-F238E27FC236}">
                <a16:creationId xmlns:a16="http://schemas.microsoft.com/office/drawing/2014/main" id="{10F05709-E02E-4850-BE6A-31B632B643A8}"/>
              </a:ext>
            </a:extLst>
          </p:cNvPr>
          <p:cNvSpPr>
            <a:spLocks noGrp="1"/>
          </p:cNvSpPr>
          <p:nvPr>
            <p:ph type="sldNum" sz="quarter" idx="12"/>
          </p:nvPr>
        </p:nvSpPr>
        <p:spPr/>
        <p:txBody>
          <a:bodyPr/>
          <a:lstStyle/>
          <a:p>
            <a:fld id="{E7EC8477-0083-483A-9DD0-453B4510FFAF}" type="slidenum">
              <a:rPr lang="fr-BE" smtClean="0"/>
              <a:t>‹N°›</a:t>
            </a:fld>
            <a:endParaRPr lang="fr-BE" dirty="0"/>
          </a:p>
        </p:txBody>
      </p:sp>
    </p:spTree>
    <p:extLst>
      <p:ext uri="{BB962C8B-B14F-4D97-AF65-F5344CB8AC3E}">
        <p14:creationId xmlns:p14="http://schemas.microsoft.com/office/powerpoint/2010/main" val="3583165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D68E78-7E04-453C-88FB-1892EF00CF68}"/>
              </a:ext>
            </a:extLst>
          </p:cNvPr>
          <p:cNvSpPr>
            <a:spLocks noGrp="1"/>
          </p:cNvSpPr>
          <p:nvPr>
            <p:ph type="title"/>
          </p:nvPr>
        </p:nvSpPr>
        <p:spPr/>
        <p:txBody>
          <a:bodyPr/>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96F20F40-BD15-4AB0-B0D2-0774181EFC6F}"/>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E6A2E5D1-1C3A-4F8E-9F98-C3007AAD5B7A}"/>
              </a:ext>
            </a:extLst>
          </p:cNvPr>
          <p:cNvSpPr>
            <a:spLocks noGrp="1"/>
          </p:cNvSpPr>
          <p:nvPr>
            <p:ph type="dt" sz="half" idx="10"/>
          </p:nvPr>
        </p:nvSpPr>
        <p:spPr/>
        <p:txBody>
          <a:bodyPr/>
          <a:lstStyle/>
          <a:p>
            <a:fld id="{A9C1A6F0-206F-441D-A65E-047F7B45D0E9}" type="datetime1">
              <a:rPr lang="fr-FR" smtClean="0"/>
              <a:t>19/10/2023</a:t>
            </a:fld>
            <a:endParaRPr lang="fr-BE" dirty="0"/>
          </a:p>
        </p:txBody>
      </p:sp>
      <p:sp>
        <p:nvSpPr>
          <p:cNvPr id="5" name="Espace réservé du pied de page 4">
            <a:extLst>
              <a:ext uri="{FF2B5EF4-FFF2-40B4-BE49-F238E27FC236}">
                <a16:creationId xmlns:a16="http://schemas.microsoft.com/office/drawing/2014/main" id="{E47FF5F9-0BC8-4F89-AF5A-3D8B2DDCF05D}"/>
              </a:ext>
            </a:extLst>
          </p:cNvPr>
          <p:cNvSpPr>
            <a:spLocks noGrp="1"/>
          </p:cNvSpPr>
          <p:nvPr>
            <p:ph type="ftr" sz="quarter" idx="11"/>
          </p:nvPr>
        </p:nvSpPr>
        <p:spPr/>
        <p:txBody>
          <a:bodyPr/>
          <a:lstStyle/>
          <a:p>
            <a:endParaRPr lang="fr-BE" dirty="0"/>
          </a:p>
        </p:txBody>
      </p:sp>
      <p:sp>
        <p:nvSpPr>
          <p:cNvPr id="6" name="Espace réservé du numéro de diapositive 5">
            <a:extLst>
              <a:ext uri="{FF2B5EF4-FFF2-40B4-BE49-F238E27FC236}">
                <a16:creationId xmlns:a16="http://schemas.microsoft.com/office/drawing/2014/main" id="{E7782B22-72A5-4DA6-9BAE-FBBEAA54DEEA}"/>
              </a:ext>
            </a:extLst>
          </p:cNvPr>
          <p:cNvSpPr>
            <a:spLocks noGrp="1"/>
          </p:cNvSpPr>
          <p:nvPr>
            <p:ph type="sldNum" sz="quarter" idx="12"/>
          </p:nvPr>
        </p:nvSpPr>
        <p:spPr/>
        <p:txBody>
          <a:bodyPr/>
          <a:lstStyle/>
          <a:p>
            <a:fld id="{E7EC8477-0083-483A-9DD0-453B4510FFAF}" type="slidenum">
              <a:rPr lang="fr-BE" smtClean="0"/>
              <a:t>‹N°›</a:t>
            </a:fld>
            <a:endParaRPr lang="fr-BE" dirty="0"/>
          </a:p>
        </p:txBody>
      </p:sp>
    </p:spTree>
    <p:extLst>
      <p:ext uri="{BB962C8B-B14F-4D97-AF65-F5344CB8AC3E}">
        <p14:creationId xmlns:p14="http://schemas.microsoft.com/office/powerpoint/2010/main" val="2233286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3DE66BAB-E30A-4D72-92C7-C1C3F8B19259}"/>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A99AE23F-89C6-4D26-869F-60AB5D8DA4E3}"/>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943C3E3F-3A26-498F-B68F-2A7A9011580E}"/>
              </a:ext>
            </a:extLst>
          </p:cNvPr>
          <p:cNvSpPr>
            <a:spLocks noGrp="1"/>
          </p:cNvSpPr>
          <p:nvPr>
            <p:ph type="dt" sz="half" idx="10"/>
          </p:nvPr>
        </p:nvSpPr>
        <p:spPr/>
        <p:txBody>
          <a:bodyPr/>
          <a:lstStyle/>
          <a:p>
            <a:fld id="{CC8638BD-86F4-4A84-92EB-A8E170E520D5}" type="datetime1">
              <a:rPr lang="fr-FR" smtClean="0"/>
              <a:t>19/10/2023</a:t>
            </a:fld>
            <a:endParaRPr lang="fr-BE" dirty="0"/>
          </a:p>
        </p:txBody>
      </p:sp>
      <p:sp>
        <p:nvSpPr>
          <p:cNvPr id="5" name="Espace réservé du pied de page 4">
            <a:extLst>
              <a:ext uri="{FF2B5EF4-FFF2-40B4-BE49-F238E27FC236}">
                <a16:creationId xmlns:a16="http://schemas.microsoft.com/office/drawing/2014/main" id="{7C18A3F8-9125-4583-B5E3-509DF1AF96C7}"/>
              </a:ext>
            </a:extLst>
          </p:cNvPr>
          <p:cNvSpPr>
            <a:spLocks noGrp="1"/>
          </p:cNvSpPr>
          <p:nvPr>
            <p:ph type="ftr" sz="quarter" idx="11"/>
          </p:nvPr>
        </p:nvSpPr>
        <p:spPr/>
        <p:txBody>
          <a:bodyPr/>
          <a:lstStyle/>
          <a:p>
            <a:endParaRPr lang="fr-BE" dirty="0"/>
          </a:p>
        </p:txBody>
      </p:sp>
      <p:sp>
        <p:nvSpPr>
          <p:cNvPr id="6" name="Espace réservé du numéro de diapositive 5">
            <a:extLst>
              <a:ext uri="{FF2B5EF4-FFF2-40B4-BE49-F238E27FC236}">
                <a16:creationId xmlns:a16="http://schemas.microsoft.com/office/drawing/2014/main" id="{873471DB-B6A4-4038-84DB-6D0D46B647A9}"/>
              </a:ext>
            </a:extLst>
          </p:cNvPr>
          <p:cNvSpPr>
            <a:spLocks noGrp="1"/>
          </p:cNvSpPr>
          <p:nvPr>
            <p:ph type="sldNum" sz="quarter" idx="12"/>
          </p:nvPr>
        </p:nvSpPr>
        <p:spPr/>
        <p:txBody>
          <a:bodyPr/>
          <a:lstStyle/>
          <a:p>
            <a:fld id="{E7EC8477-0083-483A-9DD0-453B4510FFAF}" type="slidenum">
              <a:rPr lang="fr-BE" smtClean="0"/>
              <a:t>‹N°›</a:t>
            </a:fld>
            <a:endParaRPr lang="fr-BE" dirty="0"/>
          </a:p>
        </p:txBody>
      </p:sp>
    </p:spTree>
    <p:extLst>
      <p:ext uri="{BB962C8B-B14F-4D97-AF65-F5344CB8AC3E}">
        <p14:creationId xmlns:p14="http://schemas.microsoft.com/office/powerpoint/2010/main" val="216541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C3F511-87ED-428B-BB27-B5D03CE61272}"/>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1A6F3EA3-7ACF-42DD-9B1F-17A9155C5CF8}"/>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2A5E66E1-2EE8-4ED6-8558-AA1040984D17}"/>
              </a:ext>
            </a:extLst>
          </p:cNvPr>
          <p:cNvSpPr>
            <a:spLocks noGrp="1"/>
          </p:cNvSpPr>
          <p:nvPr>
            <p:ph type="dt" sz="half" idx="10"/>
          </p:nvPr>
        </p:nvSpPr>
        <p:spPr/>
        <p:txBody>
          <a:bodyPr/>
          <a:lstStyle/>
          <a:p>
            <a:fld id="{55369D39-07AE-4D03-9746-E898084AF324}" type="datetime1">
              <a:rPr lang="fr-FR" smtClean="0"/>
              <a:t>19/10/2023</a:t>
            </a:fld>
            <a:endParaRPr lang="fr-BE" dirty="0"/>
          </a:p>
        </p:txBody>
      </p:sp>
      <p:sp>
        <p:nvSpPr>
          <p:cNvPr id="5" name="Espace réservé du pied de page 4">
            <a:extLst>
              <a:ext uri="{FF2B5EF4-FFF2-40B4-BE49-F238E27FC236}">
                <a16:creationId xmlns:a16="http://schemas.microsoft.com/office/drawing/2014/main" id="{E88C7D63-74C8-4CAB-86CA-92D95D3592C7}"/>
              </a:ext>
            </a:extLst>
          </p:cNvPr>
          <p:cNvSpPr>
            <a:spLocks noGrp="1"/>
          </p:cNvSpPr>
          <p:nvPr>
            <p:ph type="ftr" sz="quarter" idx="11"/>
          </p:nvPr>
        </p:nvSpPr>
        <p:spPr/>
        <p:txBody>
          <a:bodyPr/>
          <a:lstStyle/>
          <a:p>
            <a:endParaRPr lang="fr-BE" dirty="0"/>
          </a:p>
        </p:txBody>
      </p:sp>
      <p:sp>
        <p:nvSpPr>
          <p:cNvPr id="6" name="Espace réservé du numéro de diapositive 5">
            <a:extLst>
              <a:ext uri="{FF2B5EF4-FFF2-40B4-BE49-F238E27FC236}">
                <a16:creationId xmlns:a16="http://schemas.microsoft.com/office/drawing/2014/main" id="{29C73E59-C42A-436F-A0A0-77E3BFE3AF2D}"/>
              </a:ext>
            </a:extLst>
          </p:cNvPr>
          <p:cNvSpPr>
            <a:spLocks noGrp="1"/>
          </p:cNvSpPr>
          <p:nvPr>
            <p:ph type="sldNum" sz="quarter" idx="12"/>
          </p:nvPr>
        </p:nvSpPr>
        <p:spPr/>
        <p:txBody>
          <a:bodyPr/>
          <a:lstStyle/>
          <a:p>
            <a:fld id="{E7EC8477-0083-483A-9DD0-453B4510FFAF}" type="slidenum">
              <a:rPr lang="fr-BE" smtClean="0"/>
              <a:t>‹N°›</a:t>
            </a:fld>
            <a:endParaRPr lang="fr-BE" dirty="0"/>
          </a:p>
        </p:txBody>
      </p:sp>
    </p:spTree>
    <p:extLst>
      <p:ext uri="{BB962C8B-B14F-4D97-AF65-F5344CB8AC3E}">
        <p14:creationId xmlns:p14="http://schemas.microsoft.com/office/powerpoint/2010/main" val="2021764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A2A159-8AD9-4405-8247-F1BCB6F7C477}"/>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BE"/>
          </a:p>
        </p:txBody>
      </p:sp>
      <p:sp>
        <p:nvSpPr>
          <p:cNvPr id="3" name="Espace réservé du texte 2">
            <a:extLst>
              <a:ext uri="{FF2B5EF4-FFF2-40B4-BE49-F238E27FC236}">
                <a16:creationId xmlns:a16="http://schemas.microsoft.com/office/drawing/2014/main" id="{1E4A5DF2-5146-4236-BB8E-6E06D8B612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DD12A522-4E5D-4418-9475-32FD1DF74D53}"/>
              </a:ext>
            </a:extLst>
          </p:cNvPr>
          <p:cNvSpPr>
            <a:spLocks noGrp="1"/>
          </p:cNvSpPr>
          <p:nvPr>
            <p:ph type="dt" sz="half" idx="10"/>
          </p:nvPr>
        </p:nvSpPr>
        <p:spPr/>
        <p:txBody>
          <a:bodyPr/>
          <a:lstStyle/>
          <a:p>
            <a:fld id="{CA049120-83DD-42F2-B1F0-9D63586E0BD0}" type="datetime1">
              <a:rPr lang="fr-FR" smtClean="0"/>
              <a:t>19/10/2023</a:t>
            </a:fld>
            <a:endParaRPr lang="fr-BE" dirty="0"/>
          </a:p>
        </p:txBody>
      </p:sp>
      <p:sp>
        <p:nvSpPr>
          <p:cNvPr id="5" name="Espace réservé du pied de page 4">
            <a:extLst>
              <a:ext uri="{FF2B5EF4-FFF2-40B4-BE49-F238E27FC236}">
                <a16:creationId xmlns:a16="http://schemas.microsoft.com/office/drawing/2014/main" id="{15C7B87F-620F-4F55-AD19-46AF719252AC}"/>
              </a:ext>
            </a:extLst>
          </p:cNvPr>
          <p:cNvSpPr>
            <a:spLocks noGrp="1"/>
          </p:cNvSpPr>
          <p:nvPr>
            <p:ph type="ftr" sz="quarter" idx="11"/>
          </p:nvPr>
        </p:nvSpPr>
        <p:spPr/>
        <p:txBody>
          <a:bodyPr/>
          <a:lstStyle/>
          <a:p>
            <a:endParaRPr lang="fr-BE" dirty="0"/>
          </a:p>
        </p:txBody>
      </p:sp>
      <p:sp>
        <p:nvSpPr>
          <p:cNvPr id="6" name="Espace réservé du numéro de diapositive 5">
            <a:extLst>
              <a:ext uri="{FF2B5EF4-FFF2-40B4-BE49-F238E27FC236}">
                <a16:creationId xmlns:a16="http://schemas.microsoft.com/office/drawing/2014/main" id="{163A51D9-1A61-4963-86F5-A68E310C1A3F}"/>
              </a:ext>
            </a:extLst>
          </p:cNvPr>
          <p:cNvSpPr>
            <a:spLocks noGrp="1"/>
          </p:cNvSpPr>
          <p:nvPr>
            <p:ph type="sldNum" sz="quarter" idx="12"/>
          </p:nvPr>
        </p:nvSpPr>
        <p:spPr/>
        <p:txBody>
          <a:bodyPr/>
          <a:lstStyle/>
          <a:p>
            <a:fld id="{E7EC8477-0083-483A-9DD0-453B4510FFAF}" type="slidenum">
              <a:rPr lang="fr-BE" smtClean="0"/>
              <a:t>‹N°›</a:t>
            </a:fld>
            <a:endParaRPr lang="fr-BE" dirty="0"/>
          </a:p>
        </p:txBody>
      </p:sp>
    </p:spTree>
    <p:extLst>
      <p:ext uri="{BB962C8B-B14F-4D97-AF65-F5344CB8AC3E}">
        <p14:creationId xmlns:p14="http://schemas.microsoft.com/office/powerpoint/2010/main" val="2959294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E6D942-BEA2-42D5-BB77-3AB4E30B8F2B}"/>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266484F5-0042-4BC4-8C61-FCFAB7459FD4}"/>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a:extLst>
              <a:ext uri="{FF2B5EF4-FFF2-40B4-BE49-F238E27FC236}">
                <a16:creationId xmlns:a16="http://schemas.microsoft.com/office/drawing/2014/main" id="{72DB1543-2093-4790-9537-AE534ED877C8}"/>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a:extLst>
              <a:ext uri="{FF2B5EF4-FFF2-40B4-BE49-F238E27FC236}">
                <a16:creationId xmlns:a16="http://schemas.microsoft.com/office/drawing/2014/main" id="{F6DEC7A0-4684-42F5-A9BC-DEB2742383CC}"/>
              </a:ext>
            </a:extLst>
          </p:cNvPr>
          <p:cNvSpPr>
            <a:spLocks noGrp="1"/>
          </p:cNvSpPr>
          <p:nvPr>
            <p:ph type="dt" sz="half" idx="10"/>
          </p:nvPr>
        </p:nvSpPr>
        <p:spPr/>
        <p:txBody>
          <a:bodyPr/>
          <a:lstStyle/>
          <a:p>
            <a:fld id="{72F53C3D-D672-41D1-9422-31F607A36950}" type="datetime1">
              <a:rPr lang="fr-FR" smtClean="0"/>
              <a:t>19/10/2023</a:t>
            </a:fld>
            <a:endParaRPr lang="fr-BE" dirty="0"/>
          </a:p>
        </p:txBody>
      </p:sp>
      <p:sp>
        <p:nvSpPr>
          <p:cNvPr id="6" name="Espace réservé du pied de page 5">
            <a:extLst>
              <a:ext uri="{FF2B5EF4-FFF2-40B4-BE49-F238E27FC236}">
                <a16:creationId xmlns:a16="http://schemas.microsoft.com/office/drawing/2014/main" id="{70AF90DA-C1F6-4FBD-937B-40743634659F}"/>
              </a:ext>
            </a:extLst>
          </p:cNvPr>
          <p:cNvSpPr>
            <a:spLocks noGrp="1"/>
          </p:cNvSpPr>
          <p:nvPr>
            <p:ph type="ftr" sz="quarter" idx="11"/>
          </p:nvPr>
        </p:nvSpPr>
        <p:spPr/>
        <p:txBody>
          <a:bodyPr/>
          <a:lstStyle/>
          <a:p>
            <a:endParaRPr lang="fr-BE" dirty="0"/>
          </a:p>
        </p:txBody>
      </p:sp>
      <p:sp>
        <p:nvSpPr>
          <p:cNvPr id="7" name="Espace réservé du numéro de diapositive 6">
            <a:extLst>
              <a:ext uri="{FF2B5EF4-FFF2-40B4-BE49-F238E27FC236}">
                <a16:creationId xmlns:a16="http://schemas.microsoft.com/office/drawing/2014/main" id="{F222CBFD-1F6B-4F6B-9F4B-E63AFCA77BCA}"/>
              </a:ext>
            </a:extLst>
          </p:cNvPr>
          <p:cNvSpPr>
            <a:spLocks noGrp="1"/>
          </p:cNvSpPr>
          <p:nvPr>
            <p:ph type="sldNum" sz="quarter" idx="12"/>
          </p:nvPr>
        </p:nvSpPr>
        <p:spPr/>
        <p:txBody>
          <a:bodyPr/>
          <a:lstStyle/>
          <a:p>
            <a:fld id="{E7EC8477-0083-483A-9DD0-453B4510FFAF}" type="slidenum">
              <a:rPr lang="fr-BE" smtClean="0"/>
              <a:t>‹N°›</a:t>
            </a:fld>
            <a:endParaRPr lang="fr-BE" dirty="0"/>
          </a:p>
        </p:txBody>
      </p:sp>
    </p:spTree>
    <p:extLst>
      <p:ext uri="{BB962C8B-B14F-4D97-AF65-F5344CB8AC3E}">
        <p14:creationId xmlns:p14="http://schemas.microsoft.com/office/powerpoint/2010/main" val="2756947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1D3722-6805-42C1-B90B-4BD25DCEB735}"/>
              </a:ext>
            </a:extLst>
          </p:cNvPr>
          <p:cNvSpPr>
            <a:spLocks noGrp="1"/>
          </p:cNvSpPr>
          <p:nvPr>
            <p:ph type="title"/>
          </p:nvPr>
        </p:nvSpPr>
        <p:spPr>
          <a:xfrm>
            <a:off x="839788" y="365125"/>
            <a:ext cx="10515600" cy="1325563"/>
          </a:xfrm>
        </p:spPr>
        <p:txBody>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3FAEF079-76F9-4394-B85F-B0B76801A4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F6F1214A-9073-4C5C-8E56-1A31F98EB8BB}"/>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a:extLst>
              <a:ext uri="{FF2B5EF4-FFF2-40B4-BE49-F238E27FC236}">
                <a16:creationId xmlns:a16="http://schemas.microsoft.com/office/drawing/2014/main" id="{571C674E-8507-4039-80D7-E00EB58C60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D4BB8890-BA6B-40D2-B48C-AC49C54941C4}"/>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a:extLst>
              <a:ext uri="{FF2B5EF4-FFF2-40B4-BE49-F238E27FC236}">
                <a16:creationId xmlns:a16="http://schemas.microsoft.com/office/drawing/2014/main" id="{9A38BC2D-ED4B-49BB-879C-2801F37E0DF0}"/>
              </a:ext>
            </a:extLst>
          </p:cNvPr>
          <p:cNvSpPr>
            <a:spLocks noGrp="1"/>
          </p:cNvSpPr>
          <p:nvPr>
            <p:ph type="dt" sz="half" idx="10"/>
          </p:nvPr>
        </p:nvSpPr>
        <p:spPr/>
        <p:txBody>
          <a:bodyPr/>
          <a:lstStyle/>
          <a:p>
            <a:fld id="{C5402EBD-0FC9-4615-9836-75E73AB7F7D6}" type="datetime1">
              <a:rPr lang="fr-FR" smtClean="0"/>
              <a:t>19/10/2023</a:t>
            </a:fld>
            <a:endParaRPr lang="fr-BE" dirty="0"/>
          </a:p>
        </p:txBody>
      </p:sp>
      <p:sp>
        <p:nvSpPr>
          <p:cNvPr id="8" name="Espace réservé du pied de page 7">
            <a:extLst>
              <a:ext uri="{FF2B5EF4-FFF2-40B4-BE49-F238E27FC236}">
                <a16:creationId xmlns:a16="http://schemas.microsoft.com/office/drawing/2014/main" id="{C009B1B4-B0C3-427D-B28D-895EE8A385C4}"/>
              </a:ext>
            </a:extLst>
          </p:cNvPr>
          <p:cNvSpPr>
            <a:spLocks noGrp="1"/>
          </p:cNvSpPr>
          <p:nvPr>
            <p:ph type="ftr" sz="quarter" idx="11"/>
          </p:nvPr>
        </p:nvSpPr>
        <p:spPr/>
        <p:txBody>
          <a:bodyPr/>
          <a:lstStyle/>
          <a:p>
            <a:endParaRPr lang="fr-BE" dirty="0"/>
          </a:p>
        </p:txBody>
      </p:sp>
      <p:sp>
        <p:nvSpPr>
          <p:cNvPr id="9" name="Espace réservé du numéro de diapositive 8">
            <a:extLst>
              <a:ext uri="{FF2B5EF4-FFF2-40B4-BE49-F238E27FC236}">
                <a16:creationId xmlns:a16="http://schemas.microsoft.com/office/drawing/2014/main" id="{EFF974CD-88FB-44C9-A34A-9BAB402DFEAF}"/>
              </a:ext>
            </a:extLst>
          </p:cNvPr>
          <p:cNvSpPr>
            <a:spLocks noGrp="1"/>
          </p:cNvSpPr>
          <p:nvPr>
            <p:ph type="sldNum" sz="quarter" idx="12"/>
          </p:nvPr>
        </p:nvSpPr>
        <p:spPr/>
        <p:txBody>
          <a:bodyPr/>
          <a:lstStyle/>
          <a:p>
            <a:fld id="{E7EC8477-0083-483A-9DD0-453B4510FFAF}" type="slidenum">
              <a:rPr lang="fr-BE" smtClean="0"/>
              <a:t>‹N°›</a:t>
            </a:fld>
            <a:endParaRPr lang="fr-BE" dirty="0"/>
          </a:p>
        </p:txBody>
      </p:sp>
    </p:spTree>
    <p:extLst>
      <p:ext uri="{BB962C8B-B14F-4D97-AF65-F5344CB8AC3E}">
        <p14:creationId xmlns:p14="http://schemas.microsoft.com/office/powerpoint/2010/main" val="1058718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DFF5C4-B0F4-4E90-AE9C-4C81B03688F9}"/>
              </a:ext>
            </a:extLst>
          </p:cNvPr>
          <p:cNvSpPr>
            <a:spLocks noGrp="1"/>
          </p:cNvSpPr>
          <p:nvPr>
            <p:ph type="title"/>
          </p:nvPr>
        </p:nvSpPr>
        <p:spPr/>
        <p:txBody>
          <a:bodyPr/>
          <a:lstStyle/>
          <a:p>
            <a:r>
              <a:rPr lang="fr-FR"/>
              <a:t>Modifiez le style du titre</a:t>
            </a:r>
            <a:endParaRPr lang="fr-BE"/>
          </a:p>
        </p:txBody>
      </p:sp>
      <p:sp>
        <p:nvSpPr>
          <p:cNvPr id="3" name="Espace réservé de la date 2">
            <a:extLst>
              <a:ext uri="{FF2B5EF4-FFF2-40B4-BE49-F238E27FC236}">
                <a16:creationId xmlns:a16="http://schemas.microsoft.com/office/drawing/2014/main" id="{85672C25-7785-43F7-820C-16E087036F53}"/>
              </a:ext>
            </a:extLst>
          </p:cNvPr>
          <p:cNvSpPr>
            <a:spLocks noGrp="1"/>
          </p:cNvSpPr>
          <p:nvPr>
            <p:ph type="dt" sz="half" idx="10"/>
          </p:nvPr>
        </p:nvSpPr>
        <p:spPr/>
        <p:txBody>
          <a:bodyPr/>
          <a:lstStyle/>
          <a:p>
            <a:fld id="{C6639263-7BC7-41B6-B4D1-A916044CD3A2}" type="datetime1">
              <a:rPr lang="fr-FR" smtClean="0"/>
              <a:t>19/10/2023</a:t>
            </a:fld>
            <a:endParaRPr lang="fr-BE" dirty="0"/>
          </a:p>
        </p:txBody>
      </p:sp>
      <p:sp>
        <p:nvSpPr>
          <p:cNvPr id="4" name="Espace réservé du pied de page 3">
            <a:extLst>
              <a:ext uri="{FF2B5EF4-FFF2-40B4-BE49-F238E27FC236}">
                <a16:creationId xmlns:a16="http://schemas.microsoft.com/office/drawing/2014/main" id="{61E8D841-A328-4A57-8CD1-B818811419DC}"/>
              </a:ext>
            </a:extLst>
          </p:cNvPr>
          <p:cNvSpPr>
            <a:spLocks noGrp="1"/>
          </p:cNvSpPr>
          <p:nvPr>
            <p:ph type="ftr" sz="quarter" idx="11"/>
          </p:nvPr>
        </p:nvSpPr>
        <p:spPr/>
        <p:txBody>
          <a:bodyPr/>
          <a:lstStyle/>
          <a:p>
            <a:endParaRPr lang="fr-BE" dirty="0"/>
          </a:p>
        </p:txBody>
      </p:sp>
      <p:sp>
        <p:nvSpPr>
          <p:cNvPr id="5" name="Espace réservé du numéro de diapositive 4">
            <a:extLst>
              <a:ext uri="{FF2B5EF4-FFF2-40B4-BE49-F238E27FC236}">
                <a16:creationId xmlns:a16="http://schemas.microsoft.com/office/drawing/2014/main" id="{212D92F2-3246-4A33-9D7E-7A1F3C728448}"/>
              </a:ext>
            </a:extLst>
          </p:cNvPr>
          <p:cNvSpPr>
            <a:spLocks noGrp="1"/>
          </p:cNvSpPr>
          <p:nvPr>
            <p:ph type="sldNum" sz="quarter" idx="12"/>
          </p:nvPr>
        </p:nvSpPr>
        <p:spPr/>
        <p:txBody>
          <a:bodyPr/>
          <a:lstStyle/>
          <a:p>
            <a:fld id="{E7EC8477-0083-483A-9DD0-453B4510FFAF}" type="slidenum">
              <a:rPr lang="fr-BE" smtClean="0"/>
              <a:t>‹N°›</a:t>
            </a:fld>
            <a:endParaRPr lang="fr-BE" dirty="0"/>
          </a:p>
        </p:txBody>
      </p:sp>
    </p:spTree>
    <p:extLst>
      <p:ext uri="{BB962C8B-B14F-4D97-AF65-F5344CB8AC3E}">
        <p14:creationId xmlns:p14="http://schemas.microsoft.com/office/powerpoint/2010/main" val="1214363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28211FA-88BA-4A59-9BB9-EF24E62339B0}"/>
              </a:ext>
            </a:extLst>
          </p:cNvPr>
          <p:cNvSpPr>
            <a:spLocks noGrp="1"/>
          </p:cNvSpPr>
          <p:nvPr>
            <p:ph type="dt" sz="half" idx="10"/>
          </p:nvPr>
        </p:nvSpPr>
        <p:spPr/>
        <p:txBody>
          <a:bodyPr/>
          <a:lstStyle/>
          <a:p>
            <a:fld id="{41218B2B-D8F2-4AB3-89DA-493F14A6843F}" type="datetime1">
              <a:rPr lang="fr-FR" smtClean="0"/>
              <a:t>19/10/2023</a:t>
            </a:fld>
            <a:endParaRPr lang="fr-BE" dirty="0"/>
          </a:p>
        </p:txBody>
      </p:sp>
      <p:sp>
        <p:nvSpPr>
          <p:cNvPr id="3" name="Espace réservé du pied de page 2">
            <a:extLst>
              <a:ext uri="{FF2B5EF4-FFF2-40B4-BE49-F238E27FC236}">
                <a16:creationId xmlns:a16="http://schemas.microsoft.com/office/drawing/2014/main" id="{3D4A5106-E2CB-44A6-AC45-72096F5D24DC}"/>
              </a:ext>
            </a:extLst>
          </p:cNvPr>
          <p:cNvSpPr>
            <a:spLocks noGrp="1"/>
          </p:cNvSpPr>
          <p:nvPr>
            <p:ph type="ftr" sz="quarter" idx="11"/>
          </p:nvPr>
        </p:nvSpPr>
        <p:spPr/>
        <p:txBody>
          <a:bodyPr/>
          <a:lstStyle/>
          <a:p>
            <a:endParaRPr lang="fr-BE" dirty="0"/>
          </a:p>
        </p:txBody>
      </p:sp>
      <p:sp>
        <p:nvSpPr>
          <p:cNvPr id="4" name="Espace réservé du numéro de diapositive 3">
            <a:extLst>
              <a:ext uri="{FF2B5EF4-FFF2-40B4-BE49-F238E27FC236}">
                <a16:creationId xmlns:a16="http://schemas.microsoft.com/office/drawing/2014/main" id="{039892FC-819C-4B9B-A0FE-F209F54FB29E}"/>
              </a:ext>
            </a:extLst>
          </p:cNvPr>
          <p:cNvSpPr>
            <a:spLocks noGrp="1"/>
          </p:cNvSpPr>
          <p:nvPr>
            <p:ph type="sldNum" sz="quarter" idx="12"/>
          </p:nvPr>
        </p:nvSpPr>
        <p:spPr/>
        <p:txBody>
          <a:bodyPr/>
          <a:lstStyle/>
          <a:p>
            <a:fld id="{E7EC8477-0083-483A-9DD0-453B4510FFAF}" type="slidenum">
              <a:rPr lang="fr-BE" smtClean="0"/>
              <a:t>‹N°›</a:t>
            </a:fld>
            <a:endParaRPr lang="fr-BE" dirty="0"/>
          </a:p>
        </p:txBody>
      </p:sp>
    </p:spTree>
    <p:extLst>
      <p:ext uri="{BB962C8B-B14F-4D97-AF65-F5344CB8AC3E}">
        <p14:creationId xmlns:p14="http://schemas.microsoft.com/office/powerpoint/2010/main" val="1109615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F6561B-28F4-402F-ABB7-B6E51783495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du contenu 2">
            <a:extLst>
              <a:ext uri="{FF2B5EF4-FFF2-40B4-BE49-F238E27FC236}">
                <a16:creationId xmlns:a16="http://schemas.microsoft.com/office/drawing/2014/main" id="{FBC1713F-78B3-4CFE-BF42-2DA721306E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a:extLst>
              <a:ext uri="{FF2B5EF4-FFF2-40B4-BE49-F238E27FC236}">
                <a16:creationId xmlns:a16="http://schemas.microsoft.com/office/drawing/2014/main" id="{88C693B9-3D53-4E3A-9D8A-8332513A68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9CDB3B6-CFED-4E58-9FE9-91BACEE5BBC1}"/>
              </a:ext>
            </a:extLst>
          </p:cNvPr>
          <p:cNvSpPr>
            <a:spLocks noGrp="1"/>
          </p:cNvSpPr>
          <p:nvPr>
            <p:ph type="dt" sz="half" idx="10"/>
          </p:nvPr>
        </p:nvSpPr>
        <p:spPr/>
        <p:txBody>
          <a:bodyPr/>
          <a:lstStyle/>
          <a:p>
            <a:fld id="{553D6184-E612-4757-AE62-9063BC05BE3A}" type="datetime1">
              <a:rPr lang="fr-FR" smtClean="0"/>
              <a:t>19/10/2023</a:t>
            </a:fld>
            <a:endParaRPr lang="fr-BE" dirty="0"/>
          </a:p>
        </p:txBody>
      </p:sp>
      <p:sp>
        <p:nvSpPr>
          <p:cNvPr id="6" name="Espace réservé du pied de page 5">
            <a:extLst>
              <a:ext uri="{FF2B5EF4-FFF2-40B4-BE49-F238E27FC236}">
                <a16:creationId xmlns:a16="http://schemas.microsoft.com/office/drawing/2014/main" id="{A6C5FA8C-C84D-417B-A3F0-DFB187FD5EB7}"/>
              </a:ext>
            </a:extLst>
          </p:cNvPr>
          <p:cNvSpPr>
            <a:spLocks noGrp="1"/>
          </p:cNvSpPr>
          <p:nvPr>
            <p:ph type="ftr" sz="quarter" idx="11"/>
          </p:nvPr>
        </p:nvSpPr>
        <p:spPr/>
        <p:txBody>
          <a:bodyPr/>
          <a:lstStyle/>
          <a:p>
            <a:endParaRPr lang="fr-BE" dirty="0"/>
          </a:p>
        </p:txBody>
      </p:sp>
      <p:sp>
        <p:nvSpPr>
          <p:cNvPr id="7" name="Espace réservé du numéro de diapositive 6">
            <a:extLst>
              <a:ext uri="{FF2B5EF4-FFF2-40B4-BE49-F238E27FC236}">
                <a16:creationId xmlns:a16="http://schemas.microsoft.com/office/drawing/2014/main" id="{792B8267-BB10-46D6-A750-FFB5878F0926}"/>
              </a:ext>
            </a:extLst>
          </p:cNvPr>
          <p:cNvSpPr>
            <a:spLocks noGrp="1"/>
          </p:cNvSpPr>
          <p:nvPr>
            <p:ph type="sldNum" sz="quarter" idx="12"/>
          </p:nvPr>
        </p:nvSpPr>
        <p:spPr/>
        <p:txBody>
          <a:bodyPr/>
          <a:lstStyle/>
          <a:p>
            <a:fld id="{E7EC8477-0083-483A-9DD0-453B4510FFAF}" type="slidenum">
              <a:rPr lang="fr-BE" smtClean="0"/>
              <a:t>‹N°›</a:t>
            </a:fld>
            <a:endParaRPr lang="fr-BE" dirty="0"/>
          </a:p>
        </p:txBody>
      </p:sp>
    </p:spTree>
    <p:extLst>
      <p:ext uri="{BB962C8B-B14F-4D97-AF65-F5344CB8AC3E}">
        <p14:creationId xmlns:p14="http://schemas.microsoft.com/office/powerpoint/2010/main" val="3652364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A726DB-C4D3-4871-A688-D315A4487D6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pour une image  2">
            <a:extLst>
              <a:ext uri="{FF2B5EF4-FFF2-40B4-BE49-F238E27FC236}">
                <a16:creationId xmlns:a16="http://schemas.microsoft.com/office/drawing/2014/main" id="{5D96406F-FE26-481F-9507-AEB00ABDC4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Cliquez sur l'icône pour ajouter une image</a:t>
            </a:r>
            <a:endParaRPr lang="fr-BE" dirty="0"/>
          </a:p>
        </p:txBody>
      </p:sp>
      <p:sp>
        <p:nvSpPr>
          <p:cNvPr id="4" name="Espace réservé du texte 3">
            <a:extLst>
              <a:ext uri="{FF2B5EF4-FFF2-40B4-BE49-F238E27FC236}">
                <a16:creationId xmlns:a16="http://schemas.microsoft.com/office/drawing/2014/main" id="{DF89AB16-A35B-41E1-B6A1-5DA36A41EA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4A0B660-9924-4782-B8A9-22DAB52976DB}"/>
              </a:ext>
            </a:extLst>
          </p:cNvPr>
          <p:cNvSpPr>
            <a:spLocks noGrp="1"/>
          </p:cNvSpPr>
          <p:nvPr>
            <p:ph type="dt" sz="half" idx="10"/>
          </p:nvPr>
        </p:nvSpPr>
        <p:spPr/>
        <p:txBody>
          <a:bodyPr/>
          <a:lstStyle/>
          <a:p>
            <a:fld id="{F71649A8-3074-4EA9-B6E9-F231EDA9CA2D}" type="datetime1">
              <a:rPr lang="fr-FR" smtClean="0"/>
              <a:t>19/10/2023</a:t>
            </a:fld>
            <a:endParaRPr lang="fr-BE" dirty="0"/>
          </a:p>
        </p:txBody>
      </p:sp>
      <p:sp>
        <p:nvSpPr>
          <p:cNvPr id="6" name="Espace réservé du pied de page 5">
            <a:extLst>
              <a:ext uri="{FF2B5EF4-FFF2-40B4-BE49-F238E27FC236}">
                <a16:creationId xmlns:a16="http://schemas.microsoft.com/office/drawing/2014/main" id="{32B6A862-B5C6-4293-A81A-4582E1631D27}"/>
              </a:ext>
            </a:extLst>
          </p:cNvPr>
          <p:cNvSpPr>
            <a:spLocks noGrp="1"/>
          </p:cNvSpPr>
          <p:nvPr>
            <p:ph type="ftr" sz="quarter" idx="11"/>
          </p:nvPr>
        </p:nvSpPr>
        <p:spPr/>
        <p:txBody>
          <a:bodyPr/>
          <a:lstStyle/>
          <a:p>
            <a:endParaRPr lang="fr-BE" dirty="0"/>
          </a:p>
        </p:txBody>
      </p:sp>
      <p:sp>
        <p:nvSpPr>
          <p:cNvPr id="7" name="Espace réservé du numéro de diapositive 6">
            <a:extLst>
              <a:ext uri="{FF2B5EF4-FFF2-40B4-BE49-F238E27FC236}">
                <a16:creationId xmlns:a16="http://schemas.microsoft.com/office/drawing/2014/main" id="{5BB7B769-D30E-4F52-B0B8-155A87F3E885}"/>
              </a:ext>
            </a:extLst>
          </p:cNvPr>
          <p:cNvSpPr>
            <a:spLocks noGrp="1"/>
          </p:cNvSpPr>
          <p:nvPr>
            <p:ph type="sldNum" sz="quarter" idx="12"/>
          </p:nvPr>
        </p:nvSpPr>
        <p:spPr/>
        <p:txBody>
          <a:bodyPr/>
          <a:lstStyle/>
          <a:p>
            <a:fld id="{E7EC8477-0083-483A-9DD0-453B4510FFAF}" type="slidenum">
              <a:rPr lang="fr-BE" smtClean="0"/>
              <a:t>‹N°›</a:t>
            </a:fld>
            <a:endParaRPr lang="fr-BE" dirty="0"/>
          </a:p>
        </p:txBody>
      </p:sp>
    </p:spTree>
    <p:extLst>
      <p:ext uri="{BB962C8B-B14F-4D97-AF65-F5344CB8AC3E}">
        <p14:creationId xmlns:p14="http://schemas.microsoft.com/office/powerpoint/2010/main" val="3826736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6E315E4-6AC3-4643-B855-7618B7A7F4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Change the style of the title</a:t>
            </a:r>
            <a:endParaRPr lang="fr-BE"/>
          </a:p>
        </p:txBody>
      </p:sp>
      <p:sp>
        <p:nvSpPr>
          <p:cNvPr id="3" name="Espace réservé du texte 2">
            <a:extLst>
              <a:ext uri="{FF2B5EF4-FFF2-40B4-BE49-F238E27FC236}">
                <a16:creationId xmlns:a16="http://schemas.microsoft.com/office/drawing/2014/main" id="{18DCA23A-72C5-41FE-A73C-B4E5130F4E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Click to change the mask text styles</a:t>
            </a:r>
          </a:p>
          <a:p>
            <a:pPr lvl="1"/>
            <a:r>
              <a:rPr lang="fr-FR"/>
              <a:t>Second level</a:t>
            </a:r>
          </a:p>
          <a:p>
            <a:pPr lvl="2"/>
            <a:r>
              <a:rPr lang="fr-FR"/>
              <a:t>Third level</a:t>
            </a:r>
          </a:p>
          <a:p>
            <a:pPr lvl="3"/>
            <a:r>
              <a:rPr lang="fr-FR"/>
              <a:t>Fourth level</a:t>
            </a:r>
          </a:p>
          <a:p>
            <a:pPr lvl="4"/>
            <a:r>
              <a:rPr lang="fr-FR"/>
              <a:t>Fifth level</a:t>
            </a:r>
            <a:endParaRPr lang="fr-BE"/>
          </a:p>
        </p:txBody>
      </p:sp>
      <p:sp>
        <p:nvSpPr>
          <p:cNvPr id="4" name="Espace réservé de la date 3">
            <a:extLst>
              <a:ext uri="{FF2B5EF4-FFF2-40B4-BE49-F238E27FC236}">
                <a16:creationId xmlns:a16="http://schemas.microsoft.com/office/drawing/2014/main" id="{A23669AC-409F-45A0-B233-6EFF954CA6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D22C6B-7768-4F24-97BB-3B21BA57E350}" type="datetime1">
              <a:rPr lang="fr-FR" smtClean="0"/>
              <a:t>19/10/2023</a:t>
            </a:fld>
            <a:endParaRPr lang="fr-BE" dirty="0"/>
          </a:p>
        </p:txBody>
      </p:sp>
      <p:sp>
        <p:nvSpPr>
          <p:cNvPr id="5" name="Espace réservé du pied de page 4">
            <a:extLst>
              <a:ext uri="{FF2B5EF4-FFF2-40B4-BE49-F238E27FC236}">
                <a16:creationId xmlns:a16="http://schemas.microsoft.com/office/drawing/2014/main" id="{B954AFE9-5007-43C3-A32A-222138A69F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dirty="0"/>
          </a:p>
        </p:txBody>
      </p:sp>
      <p:sp>
        <p:nvSpPr>
          <p:cNvPr id="6" name="Espace réservé du numéro de diapositive 5">
            <a:extLst>
              <a:ext uri="{FF2B5EF4-FFF2-40B4-BE49-F238E27FC236}">
                <a16:creationId xmlns:a16="http://schemas.microsoft.com/office/drawing/2014/main" id="{E669A491-024C-4801-B87A-F605FA0DB4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EC8477-0083-483A-9DD0-453B4510FFAF}" type="slidenum">
              <a:rPr lang="fr-BE" smtClean="0"/>
              <a:t>‹N°›</a:t>
            </a:fld>
            <a:endParaRPr lang="fr-BE" dirty="0"/>
          </a:p>
        </p:txBody>
      </p:sp>
    </p:spTree>
    <p:extLst>
      <p:ext uri="{BB962C8B-B14F-4D97-AF65-F5344CB8AC3E}">
        <p14:creationId xmlns:p14="http://schemas.microsoft.com/office/powerpoint/2010/main" val="30206454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4.xml"/><Relationship Id="rId1" Type="http://schemas.openxmlformats.org/officeDocument/2006/relationships/themeOverride" Target="../theme/themeOverride10.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hemeOverride" Target="../theme/themeOverride11.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hemeOverride" Target="../theme/themeOverride12.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1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g"/><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hemeOverride" Target="../theme/themeOverride1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hemeOverride" Target="../theme/themeOverride17.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hemeOverride" Target="../theme/themeOverride18.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hemeOverride" Target="../theme/themeOverride20.xml"/><Relationship Id="rId4" Type="http://schemas.openxmlformats.org/officeDocument/2006/relationships/image" Target="../media/image36.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hemeOverride" Target="../theme/themeOverride21.xml"/><Relationship Id="rId5" Type="http://schemas.openxmlformats.org/officeDocument/2006/relationships/image" Target="../media/image2.jpeg"/><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hemeOverride" Target="../theme/themeOverride2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hyperlink" Target="mailto:Alain.coheur@solidaris.b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hemeOverride" Target="../theme/themeOverride3.xml"/><Relationship Id="rId5" Type="http://schemas.openxmlformats.org/officeDocument/2006/relationships/hyperlink" Target="https://www.emradi.eu/assets/22f30a97-4818-4927-8bed-b54f20cc0efa/emradi-factsheet-fr.pdf"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6.xml"/><Relationship Id="rId1" Type="http://schemas.openxmlformats.org/officeDocument/2006/relationships/themeOverride" Target="../theme/themeOverride4.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hemeOverride" Target="../theme/themeOverride5.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hemeOverride" Target="../theme/themeOverride6.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hemeOverride" Target="../theme/themeOverride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hemeOverride" Target="../theme/themeOverride8.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hemeOverride" Target="../theme/themeOverride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4" name="Picture 5" title="EESCLogo_EN"/>
          <p:cNvPicPr/>
          <p:nvPr/>
        </p:nvPicPr>
        <p:blipFill>
          <a:blip r:embed="rId5" cstate="print">
            <a:extLst>
              <a:ext uri="{28A0092B-C50C-407E-A947-70E740481C1C}">
                <a14:useLocalDpi xmlns:a14="http://schemas.microsoft.com/office/drawing/2010/main" val="0"/>
              </a:ext>
            </a:extLst>
          </a:blip>
          <a:stretch>
            <a:fillRect/>
          </a:stretch>
        </p:blipFill>
        <p:spPr>
          <a:xfrm>
            <a:off x="4035211" y="5481954"/>
            <a:ext cx="1792605" cy="1239520"/>
          </a:xfrm>
          <a:prstGeom prst="rect">
            <a:avLst/>
          </a:prstGeom>
        </p:spPr>
      </p:pic>
      <p:sp>
        <p:nvSpPr>
          <p:cNvPr id="2" name="Titel 1"/>
          <p:cNvSpPr>
            <a:spLocks noGrp="1"/>
          </p:cNvSpPr>
          <p:nvPr>
            <p:ph type="ctrTitle"/>
          </p:nvPr>
        </p:nvSpPr>
        <p:spPr>
          <a:xfrm>
            <a:off x="1338258" y="2130607"/>
            <a:ext cx="9144000" cy="2387600"/>
          </a:xfrm>
        </p:spPr>
        <p:txBody>
          <a:bodyPr>
            <a:normAutofit fontScale="90000"/>
          </a:bodyPr>
          <a:lstStyle/>
          <a:p>
            <a:r>
              <a:rPr lang="en-GB" sz="2800" b="1" dirty="0">
                <a:solidFill>
                  <a:prstClr val="black"/>
                </a:solidFill>
                <a:latin typeface="Calibri" panose="020F0502020204030204"/>
              </a:rPr>
              <a:t>OFBS- Forum Santé Transfrontalier 2023</a:t>
            </a:r>
            <a:br>
              <a:rPr lang="en-GB" sz="2200" b="1" dirty="0">
                <a:solidFill>
                  <a:prstClr val="black"/>
                </a:solidFill>
                <a:latin typeface="Calibri" panose="020F0502020204030204"/>
              </a:rPr>
            </a:br>
            <a:br>
              <a:rPr lang="nl-BE" sz="2800" b="1" dirty="0">
                <a:solidFill>
                  <a:prstClr val="black"/>
                </a:solidFill>
                <a:latin typeface="Calibri" panose="020F0502020204030204"/>
              </a:rPr>
            </a:br>
            <a:r>
              <a:rPr lang="fr-FR" sz="2800" b="1" dirty="0">
                <a:solidFill>
                  <a:prstClr val="black"/>
                </a:solidFill>
                <a:latin typeface="Calibri" panose="020F0502020204030204"/>
              </a:rPr>
              <a:t>Comité économique et social européen-</a:t>
            </a:r>
            <a:r>
              <a:rPr lang="fr-FR" sz="1800" b="1" dirty="0">
                <a:effectLst/>
                <a:latin typeface="Times New Roman" panose="02020603050405020304" pitchFamily="18" charset="0"/>
                <a:ea typeface="Times New Roman" panose="02020603050405020304" pitchFamily="18" charset="0"/>
              </a:rPr>
              <a:t> </a:t>
            </a:r>
            <a:br>
              <a:rPr lang="fr-FR" sz="1800" b="1" dirty="0">
                <a:effectLst/>
                <a:latin typeface="Times New Roman" panose="02020603050405020304" pitchFamily="18" charset="0"/>
                <a:ea typeface="Times New Roman" panose="02020603050405020304" pitchFamily="18" charset="0"/>
              </a:rPr>
            </a:br>
            <a:r>
              <a:rPr lang="fr-FR" sz="2800" b="1" u="sng" dirty="0">
                <a:solidFill>
                  <a:prstClr val="black"/>
                </a:solidFill>
                <a:latin typeface="Calibri" panose="020F0502020204030204"/>
              </a:rPr>
              <a:t>Garantir une solidarité européenne forte pour les patients atteints de maladies rares</a:t>
            </a:r>
            <a:br>
              <a:rPr lang="nl-BE" sz="2800" b="1" dirty="0">
                <a:solidFill>
                  <a:prstClr val="black"/>
                </a:solidFill>
                <a:latin typeface="Calibri" panose="020F0502020204030204"/>
              </a:rPr>
            </a:br>
            <a:endParaRPr lang="nl-BE" dirty="0"/>
          </a:p>
        </p:txBody>
      </p:sp>
      <p:sp>
        <p:nvSpPr>
          <p:cNvPr id="3" name="Ondertitel 2"/>
          <p:cNvSpPr>
            <a:spLocks noGrp="1"/>
          </p:cNvSpPr>
          <p:nvPr>
            <p:ph type="subTitle" idx="1"/>
          </p:nvPr>
        </p:nvSpPr>
        <p:spPr>
          <a:xfrm>
            <a:off x="1338258" y="4070156"/>
            <a:ext cx="9144000" cy="1896414"/>
          </a:xfrm>
        </p:spPr>
        <p:txBody>
          <a:bodyPr>
            <a:normAutofit/>
          </a:bodyPr>
          <a:lstStyle/>
          <a:p>
            <a:pPr lvl="0">
              <a:lnSpc>
                <a:spcPct val="120000"/>
              </a:lnSpc>
              <a:spcBef>
                <a:spcPts val="0"/>
              </a:spcBef>
            </a:pPr>
            <a:r>
              <a:rPr lang="en-US" sz="1800" b="1" dirty="0">
                <a:solidFill>
                  <a:prstClr val="black"/>
                </a:solidFill>
              </a:rPr>
              <a:t>Alain Coheur </a:t>
            </a:r>
          </a:p>
          <a:p>
            <a:pPr lvl="0">
              <a:lnSpc>
                <a:spcPct val="120000"/>
              </a:lnSpc>
              <a:spcBef>
                <a:spcPts val="0"/>
              </a:spcBef>
            </a:pPr>
            <a:r>
              <a:rPr lang="fr-FR" sz="1800" dirty="0">
                <a:solidFill>
                  <a:prstClr val="black"/>
                </a:solidFill>
              </a:rPr>
              <a:t>Directeur- Direction des Affaires européennes et internationales</a:t>
            </a:r>
          </a:p>
          <a:p>
            <a:pPr lvl="0">
              <a:lnSpc>
                <a:spcPct val="120000"/>
              </a:lnSpc>
              <a:spcBef>
                <a:spcPts val="0"/>
              </a:spcBef>
            </a:pPr>
            <a:r>
              <a:rPr lang="en-US" sz="1800" dirty="0">
                <a:solidFill>
                  <a:prstClr val="black"/>
                </a:solidFill>
              </a:rPr>
              <a:t> Solidaris</a:t>
            </a:r>
          </a:p>
          <a:p>
            <a:pPr lvl="0">
              <a:lnSpc>
                <a:spcPct val="120000"/>
              </a:lnSpc>
              <a:spcBef>
                <a:spcPts val="0"/>
              </a:spcBef>
            </a:pPr>
            <a:r>
              <a:rPr lang="fr-FR" sz="1800" dirty="0">
                <a:solidFill>
                  <a:prstClr val="black"/>
                </a:solidFill>
              </a:rPr>
              <a:t>Comité économique et social européen-  </a:t>
            </a:r>
            <a:r>
              <a:rPr lang="en-GB" sz="1800" dirty="0">
                <a:solidFill>
                  <a:prstClr val="black"/>
                </a:solidFill>
              </a:rPr>
              <a:t>Rapporteur, </a:t>
            </a:r>
            <a:r>
              <a:rPr lang="fr-FR" sz="1800" dirty="0">
                <a:effectLst/>
                <a:latin typeface="Times New Roman" panose="02020603050405020304" pitchFamily="18" charset="0"/>
                <a:ea typeface="Times New Roman" panose="02020603050405020304" pitchFamily="18" charset="0"/>
              </a:rPr>
              <a:t>avis d’initiative</a:t>
            </a:r>
            <a:r>
              <a:rPr lang="en-GB" sz="1800" dirty="0">
                <a:solidFill>
                  <a:prstClr val="black"/>
                </a:solidFill>
              </a:rPr>
              <a:t>(2023/C 75/10) </a:t>
            </a:r>
          </a:p>
        </p:txBody>
      </p:sp>
      <p:pic>
        <p:nvPicPr>
          <p:cNvPr id="5" name="Afbeelding 4"/>
          <p:cNvPicPr>
            <a:picLocks noChangeAspect="1"/>
          </p:cNvPicPr>
          <p:nvPr/>
        </p:nvPicPr>
        <p:blipFill>
          <a:blip r:embed="rId6"/>
          <a:stretch>
            <a:fillRect/>
          </a:stretch>
        </p:blipFill>
        <p:spPr>
          <a:xfrm>
            <a:off x="5750925" y="5627635"/>
            <a:ext cx="1948272" cy="948159"/>
          </a:xfrm>
          <a:prstGeom prst="rect">
            <a:avLst/>
          </a:prstGeom>
        </p:spPr>
      </p:pic>
    </p:spTree>
    <p:extLst>
      <p:ext uri="{BB962C8B-B14F-4D97-AF65-F5344CB8AC3E}">
        <p14:creationId xmlns:p14="http://schemas.microsoft.com/office/powerpoint/2010/main" val="1317962588"/>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9E6D13-2F85-42D5-BA3C-B1E413A56828}"/>
              </a:ext>
            </a:extLst>
          </p:cNvPr>
          <p:cNvSpPr>
            <a:spLocks noGrp="1"/>
          </p:cNvSpPr>
          <p:nvPr>
            <p:ph type="title"/>
          </p:nvPr>
        </p:nvSpPr>
        <p:spPr/>
        <p:txBody>
          <a:bodyPr/>
          <a:lstStyle/>
          <a:p>
            <a:r>
              <a:rPr lang="fr-FR" sz="3600" dirty="0"/>
              <a:t>EMRaDi : les mutuelles s'engagent</a:t>
            </a:r>
            <a:endParaRPr lang="nl-BE" sz="3600" dirty="0"/>
          </a:p>
        </p:txBody>
      </p:sp>
      <p:pic>
        <p:nvPicPr>
          <p:cNvPr id="6" name="Tijdelijke aanduiding voor inhoud 5">
            <a:extLst>
              <a:ext uri="{FF2B5EF4-FFF2-40B4-BE49-F238E27FC236}">
                <a16:creationId xmlns:a16="http://schemas.microsoft.com/office/drawing/2014/main" id="{DF0FCC51-6794-470B-AEC6-2D59D0BD96EE}"/>
              </a:ext>
            </a:extLst>
          </p:cNvPr>
          <p:cNvPicPr>
            <a:picLocks noGrp="1" noChangeAspect="1"/>
          </p:cNvPicPr>
          <p:nvPr>
            <p:ph sz="half" idx="1"/>
          </p:nvPr>
        </p:nvPicPr>
        <p:blipFill>
          <a:blip r:embed="rId4"/>
          <a:stretch>
            <a:fillRect/>
          </a:stretch>
        </p:blipFill>
        <p:spPr>
          <a:xfrm>
            <a:off x="616184" y="2066359"/>
            <a:ext cx="5181600" cy="3202455"/>
          </a:xfrm>
        </p:spPr>
      </p:pic>
      <p:pic>
        <p:nvPicPr>
          <p:cNvPr id="8" name="Afbeelding 7">
            <a:extLst>
              <a:ext uri="{FF2B5EF4-FFF2-40B4-BE49-F238E27FC236}">
                <a16:creationId xmlns:a16="http://schemas.microsoft.com/office/drawing/2014/main" id="{7E27E57A-1788-4EA9-9C30-C731678A6ADD}"/>
              </a:ext>
            </a:extLst>
          </p:cNvPr>
          <p:cNvPicPr>
            <a:picLocks noChangeAspect="1"/>
          </p:cNvPicPr>
          <p:nvPr/>
        </p:nvPicPr>
        <p:blipFill>
          <a:blip r:embed="rId5"/>
          <a:stretch>
            <a:fillRect/>
          </a:stretch>
        </p:blipFill>
        <p:spPr>
          <a:xfrm>
            <a:off x="6394217" y="1348451"/>
            <a:ext cx="4507860" cy="1571625"/>
          </a:xfrm>
          <a:prstGeom prst="rect">
            <a:avLst/>
          </a:prstGeom>
        </p:spPr>
      </p:pic>
      <p:pic>
        <p:nvPicPr>
          <p:cNvPr id="10" name="Afbeelding 9">
            <a:extLst>
              <a:ext uri="{FF2B5EF4-FFF2-40B4-BE49-F238E27FC236}">
                <a16:creationId xmlns:a16="http://schemas.microsoft.com/office/drawing/2014/main" id="{F2AF3299-A83C-4CB0-82D8-6E1A0FB9C7B6}"/>
              </a:ext>
            </a:extLst>
          </p:cNvPr>
          <p:cNvPicPr>
            <a:picLocks noChangeAspect="1"/>
          </p:cNvPicPr>
          <p:nvPr/>
        </p:nvPicPr>
        <p:blipFill>
          <a:blip r:embed="rId6"/>
          <a:stretch>
            <a:fillRect/>
          </a:stretch>
        </p:blipFill>
        <p:spPr>
          <a:xfrm>
            <a:off x="6420432" y="3429000"/>
            <a:ext cx="4481645" cy="1890049"/>
          </a:xfrm>
          <a:prstGeom prst="rect">
            <a:avLst/>
          </a:prstGeom>
        </p:spPr>
      </p:pic>
      <p:sp>
        <p:nvSpPr>
          <p:cNvPr id="3" name="Tijdelijke aanduiding voor dianummer 2">
            <a:extLst>
              <a:ext uri="{FF2B5EF4-FFF2-40B4-BE49-F238E27FC236}">
                <a16:creationId xmlns:a16="http://schemas.microsoft.com/office/drawing/2014/main" id="{F324003F-B27D-1D0E-5EA6-0B4DDE86435B}"/>
              </a:ext>
            </a:extLst>
          </p:cNvPr>
          <p:cNvSpPr>
            <a:spLocks noGrp="1"/>
          </p:cNvSpPr>
          <p:nvPr>
            <p:ph type="sldNum" sz="quarter" idx="12"/>
          </p:nvPr>
        </p:nvSpPr>
        <p:spPr/>
        <p:txBody>
          <a:bodyPr/>
          <a:lstStyle/>
          <a:p>
            <a:fld id="{E7EC8477-0083-483A-9DD0-453B4510FFAF}" type="slidenum">
              <a:rPr lang="fr-BE" smtClean="0"/>
              <a:t>10</a:t>
            </a:fld>
            <a:endParaRPr lang="fr-BE" dirty="0"/>
          </a:p>
        </p:txBody>
      </p:sp>
      <p:sp>
        <p:nvSpPr>
          <p:cNvPr id="4" name="Tekstvak 3">
            <a:extLst>
              <a:ext uri="{FF2B5EF4-FFF2-40B4-BE49-F238E27FC236}">
                <a16:creationId xmlns:a16="http://schemas.microsoft.com/office/drawing/2014/main" id="{B6091BEF-A21C-85B8-C691-F33BDA0B651A}"/>
              </a:ext>
            </a:extLst>
          </p:cNvPr>
          <p:cNvSpPr txBox="1"/>
          <p:nvPr/>
        </p:nvSpPr>
        <p:spPr>
          <a:xfrm>
            <a:off x="1243173" y="5387615"/>
            <a:ext cx="4962418" cy="307777"/>
          </a:xfrm>
          <a:prstGeom prst="rect">
            <a:avLst/>
          </a:prstGeom>
          <a:noFill/>
        </p:spPr>
        <p:txBody>
          <a:bodyPr wrap="square" rtlCol="0">
            <a:spAutoFit/>
          </a:bodyPr>
          <a:lstStyle/>
          <a:p>
            <a:r>
              <a:rPr lang="nl-BE" sz="1400" dirty="0"/>
              <a:t>Source: site-web EMRaDi- deliverables</a:t>
            </a:r>
          </a:p>
        </p:txBody>
      </p:sp>
    </p:spTree>
    <p:extLst>
      <p:ext uri="{BB962C8B-B14F-4D97-AF65-F5344CB8AC3E}">
        <p14:creationId xmlns:p14="http://schemas.microsoft.com/office/powerpoint/2010/main" val="2364392722"/>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EBC21E-C056-4CAF-AF57-404849319C56}"/>
              </a:ext>
            </a:extLst>
          </p:cNvPr>
          <p:cNvSpPr>
            <a:spLocks noGrp="1"/>
          </p:cNvSpPr>
          <p:nvPr>
            <p:ph type="title"/>
          </p:nvPr>
        </p:nvSpPr>
        <p:spPr>
          <a:xfrm>
            <a:off x="614695" y="1804302"/>
            <a:ext cx="10962610" cy="986523"/>
          </a:xfrm>
        </p:spPr>
        <p:txBody>
          <a:bodyPr>
            <a:normAutofit fontScale="90000"/>
          </a:bodyPr>
          <a:lstStyle/>
          <a:p>
            <a:pPr algn="just"/>
            <a:r>
              <a:rPr lang="fr-FR" sz="3600" b="1" dirty="0"/>
              <a:t>Comment rendre l’action de l’UE pour les maladies rares mieux adaptée aux besoins des patients et de leurs proches? </a:t>
            </a:r>
            <a:r>
              <a:rPr lang="fr-FR" sz="3600" dirty="0"/>
              <a:t>Des avancées locales et transfrontalières aux solutions européennes </a:t>
            </a:r>
            <a:br>
              <a:rPr lang="fr-FR" sz="4000" dirty="0"/>
            </a:br>
            <a:endParaRPr lang="nl-BE" sz="4000" dirty="0"/>
          </a:p>
        </p:txBody>
      </p:sp>
      <p:pic>
        <p:nvPicPr>
          <p:cNvPr id="7" name="Tijdelijke aanduiding voor inhoud 6">
            <a:extLst>
              <a:ext uri="{FF2B5EF4-FFF2-40B4-BE49-F238E27FC236}">
                <a16:creationId xmlns:a16="http://schemas.microsoft.com/office/drawing/2014/main" id="{21051249-2B09-4E0F-8BB6-02685A3AF664}"/>
              </a:ext>
            </a:extLst>
          </p:cNvPr>
          <p:cNvPicPr>
            <a:picLocks noGrp="1" noChangeAspect="1"/>
          </p:cNvPicPr>
          <p:nvPr>
            <p:ph idx="1"/>
          </p:nvPr>
        </p:nvPicPr>
        <p:blipFill>
          <a:blip r:embed="rId4"/>
          <a:stretch>
            <a:fillRect/>
          </a:stretch>
        </p:blipFill>
        <p:spPr>
          <a:xfrm>
            <a:off x="2862783" y="3286125"/>
            <a:ext cx="4883493" cy="3333750"/>
          </a:xfrm>
        </p:spPr>
      </p:pic>
      <p:sp>
        <p:nvSpPr>
          <p:cNvPr id="3" name="Tijdelijke aanduiding voor dianummer 2">
            <a:extLst>
              <a:ext uri="{FF2B5EF4-FFF2-40B4-BE49-F238E27FC236}">
                <a16:creationId xmlns:a16="http://schemas.microsoft.com/office/drawing/2014/main" id="{7BE6617E-5D76-371E-A658-8D00183B5AA3}"/>
              </a:ext>
            </a:extLst>
          </p:cNvPr>
          <p:cNvSpPr>
            <a:spLocks noGrp="1"/>
          </p:cNvSpPr>
          <p:nvPr>
            <p:ph type="sldNum" sz="quarter" idx="12"/>
          </p:nvPr>
        </p:nvSpPr>
        <p:spPr/>
        <p:txBody>
          <a:bodyPr/>
          <a:lstStyle/>
          <a:p>
            <a:fld id="{E7EC8477-0083-483A-9DD0-453B4510FFAF}" type="slidenum">
              <a:rPr lang="fr-BE" smtClean="0"/>
              <a:t>11</a:t>
            </a:fld>
            <a:endParaRPr lang="fr-BE" dirty="0"/>
          </a:p>
        </p:txBody>
      </p:sp>
      <p:sp>
        <p:nvSpPr>
          <p:cNvPr id="4" name="Tekstvak 3">
            <a:extLst>
              <a:ext uri="{FF2B5EF4-FFF2-40B4-BE49-F238E27FC236}">
                <a16:creationId xmlns:a16="http://schemas.microsoft.com/office/drawing/2014/main" id="{5356D3A4-851A-68E8-5E39-FE726F81230A}"/>
              </a:ext>
            </a:extLst>
          </p:cNvPr>
          <p:cNvSpPr txBox="1"/>
          <p:nvPr/>
        </p:nvSpPr>
        <p:spPr>
          <a:xfrm>
            <a:off x="7880279" y="6356350"/>
            <a:ext cx="4962418" cy="307777"/>
          </a:xfrm>
          <a:prstGeom prst="rect">
            <a:avLst/>
          </a:prstGeom>
          <a:noFill/>
        </p:spPr>
        <p:txBody>
          <a:bodyPr wrap="square" rtlCol="0">
            <a:spAutoFit/>
          </a:bodyPr>
          <a:lstStyle/>
          <a:p>
            <a:r>
              <a:rPr lang="nl-BE" sz="1400" dirty="0"/>
              <a:t>Source: site-web EMRaDi- deliverables</a:t>
            </a:r>
          </a:p>
        </p:txBody>
      </p:sp>
    </p:spTree>
    <p:extLst>
      <p:ext uri="{BB962C8B-B14F-4D97-AF65-F5344CB8AC3E}">
        <p14:creationId xmlns:p14="http://schemas.microsoft.com/office/powerpoint/2010/main" val="1457641894"/>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33A071-2117-7863-6DEB-81DD30F82B67}"/>
              </a:ext>
            </a:extLst>
          </p:cNvPr>
          <p:cNvSpPr>
            <a:spLocks noGrp="1"/>
          </p:cNvSpPr>
          <p:nvPr>
            <p:ph type="title"/>
          </p:nvPr>
        </p:nvSpPr>
        <p:spPr>
          <a:xfrm>
            <a:off x="933842" y="126114"/>
            <a:ext cx="10515600" cy="1860400"/>
          </a:xfrm>
        </p:spPr>
        <p:txBody>
          <a:bodyPr vert="horz" lIns="91440" tIns="45720" rIns="91440" bIns="45720" rtlCol="0" anchor="ctr">
            <a:normAutofit/>
          </a:bodyPr>
          <a:lstStyle/>
          <a:p>
            <a:pPr algn="just"/>
            <a:r>
              <a:rPr lang="fr-FR" sz="2800" b="1" kern="1200" dirty="0">
                <a:solidFill>
                  <a:schemeClr val="tx1"/>
                </a:solidFill>
                <a:ea typeface="+mj-ea"/>
                <a:cs typeface="+mj-cs"/>
              </a:rPr>
              <a:t>Garantir une solidarité européenne forte pour les patients atteints de maladies rares</a:t>
            </a:r>
            <a:r>
              <a:rPr lang="en-US" sz="2800" b="1" kern="1200" dirty="0">
                <a:solidFill>
                  <a:schemeClr val="tx1"/>
                </a:solidFill>
                <a:ea typeface="+mj-ea"/>
                <a:cs typeface="+mj-cs"/>
              </a:rPr>
              <a:t>:</a:t>
            </a:r>
            <a:r>
              <a:rPr lang="en-US" sz="2800" b="1" u="sng" kern="1200" dirty="0">
                <a:solidFill>
                  <a:schemeClr val="tx1"/>
                </a:solidFill>
                <a:ea typeface="+mj-ea"/>
                <a:cs typeface="+mj-cs"/>
              </a:rPr>
              <a:t> </a:t>
            </a:r>
            <a:r>
              <a:rPr lang="fr-FR" sz="2800" b="1" u="sng" dirty="0"/>
              <a:t>EMR - des réalités qui inspirent les possibilités dans l'UE.</a:t>
            </a:r>
            <a:endParaRPr lang="en-US" sz="2800" b="1" u="sng" kern="1200" dirty="0">
              <a:solidFill>
                <a:schemeClr val="tx1"/>
              </a:solidFill>
              <a:highlight>
                <a:srgbClr val="FFFF00"/>
              </a:highlight>
              <a:ea typeface="+mj-ea"/>
              <a:cs typeface="+mj-cs"/>
            </a:endParaRPr>
          </a:p>
        </p:txBody>
      </p:sp>
      <p:sp>
        <p:nvSpPr>
          <p:cNvPr id="4" name="Tijdelijke aanduiding voor dianummer 3">
            <a:extLst>
              <a:ext uri="{FF2B5EF4-FFF2-40B4-BE49-F238E27FC236}">
                <a16:creationId xmlns:a16="http://schemas.microsoft.com/office/drawing/2014/main" id="{A33E8AF9-619C-36E5-F5C0-C329FBD287A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914400">
              <a:spcAft>
                <a:spcPts val="600"/>
              </a:spcAft>
            </a:pPr>
            <a:fld id="{062C4041-6EFD-4FDF-8199-F2C4B7ACB394}" type="slidenum">
              <a:rPr lang="en-US"/>
              <a:pPr defTabSz="914400">
                <a:spcAft>
                  <a:spcPts val="600"/>
                </a:spcAft>
              </a:pPr>
              <a:t>12</a:t>
            </a:fld>
            <a:endParaRPr lang="en-US"/>
          </a:p>
        </p:txBody>
      </p:sp>
      <p:sp>
        <p:nvSpPr>
          <p:cNvPr id="11" name="Tekstvak 10">
            <a:extLst>
              <a:ext uri="{FF2B5EF4-FFF2-40B4-BE49-F238E27FC236}">
                <a16:creationId xmlns:a16="http://schemas.microsoft.com/office/drawing/2014/main" id="{FBD948AF-CFB3-A56A-2507-D09214E0FF1F}"/>
              </a:ext>
            </a:extLst>
          </p:cNvPr>
          <p:cNvSpPr txBox="1"/>
          <p:nvPr/>
        </p:nvSpPr>
        <p:spPr>
          <a:xfrm>
            <a:off x="876693" y="2340222"/>
            <a:ext cx="4408816" cy="3647306"/>
          </a:xfrm>
          <a:prstGeom prst="rect">
            <a:avLst/>
          </a:prstGeom>
        </p:spPr>
        <p:txBody>
          <a:bodyPr vert="horz" lIns="91440" tIns="45720" rIns="91440" bIns="45720" rtlCol="0" anchor="t">
            <a:normAutofit/>
          </a:bodyPr>
          <a:lstStyle/>
          <a:p>
            <a:pPr indent="-228600" defTabSz="914400">
              <a:lnSpc>
                <a:spcPct val="90000"/>
              </a:lnSpc>
              <a:spcAft>
                <a:spcPts val="600"/>
              </a:spcAft>
              <a:buFont typeface="Arial" panose="020B0604020202020204" pitchFamily="34" charset="0"/>
              <a:buChar char="•"/>
            </a:pPr>
            <a:endParaRPr lang="en-US" sz="1200" dirty="0"/>
          </a:p>
        </p:txBody>
      </p:sp>
      <p:grpSp>
        <p:nvGrpSpPr>
          <p:cNvPr id="25" name="Groep 24">
            <a:extLst>
              <a:ext uri="{FF2B5EF4-FFF2-40B4-BE49-F238E27FC236}">
                <a16:creationId xmlns:a16="http://schemas.microsoft.com/office/drawing/2014/main" id="{0BB9C9E3-E36C-394D-74BF-2D4FD4360C0A}"/>
              </a:ext>
            </a:extLst>
          </p:cNvPr>
          <p:cNvGrpSpPr/>
          <p:nvPr/>
        </p:nvGrpSpPr>
        <p:grpSpPr>
          <a:xfrm>
            <a:off x="1072034" y="1784520"/>
            <a:ext cx="3929671" cy="4956005"/>
            <a:chOff x="4995135" y="1552537"/>
            <a:chExt cx="3441461" cy="4092423"/>
          </a:xfrm>
        </p:grpSpPr>
        <p:pic>
          <p:nvPicPr>
            <p:cNvPr id="21" name="Afbeelding 20">
              <a:extLst>
                <a:ext uri="{FF2B5EF4-FFF2-40B4-BE49-F238E27FC236}">
                  <a16:creationId xmlns:a16="http://schemas.microsoft.com/office/drawing/2014/main" id="{29B00C9D-81FF-41E6-2D85-4839AFA26865}"/>
                </a:ext>
              </a:extLst>
            </p:cNvPr>
            <p:cNvPicPr>
              <a:picLocks noChangeAspect="1"/>
            </p:cNvPicPr>
            <p:nvPr/>
          </p:nvPicPr>
          <p:blipFill>
            <a:blip r:embed="rId2"/>
            <a:stretch>
              <a:fillRect/>
            </a:stretch>
          </p:blipFill>
          <p:spPr>
            <a:xfrm>
              <a:off x="5078896" y="1552537"/>
              <a:ext cx="3357700" cy="3884572"/>
            </a:xfrm>
            <a:prstGeom prst="rect">
              <a:avLst/>
            </a:prstGeom>
          </p:spPr>
        </p:pic>
        <p:sp>
          <p:nvSpPr>
            <p:cNvPr id="24" name="Tekstvak 23">
              <a:extLst>
                <a:ext uri="{FF2B5EF4-FFF2-40B4-BE49-F238E27FC236}">
                  <a16:creationId xmlns:a16="http://schemas.microsoft.com/office/drawing/2014/main" id="{72114CE1-DAD4-7D88-BAF1-90DA3126D7DC}"/>
                </a:ext>
              </a:extLst>
            </p:cNvPr>
            <p:cNvSpPr txBox="1"/>
            <p:nvPr/>
          </p:nvSpPr>
          <p:spPr>
            <a:xfrm>
              <a:off x="4995135" y="5259928"/>
              <a:ext cx="3357700" cy="385032"/>
            </a:xfrm>
            <a:prstGeom prst="rect">
              <a:avLst/>
            </a:prstGeom>
            <a:noFill/>
          </p:spPr>
          <p:txBody>
            <a:bodyPr wrap="square" rtlCol="0">
              <a:spAutoFit/>
            </a:bodyPr>
            <a:lstStyle/>
            <a:p>
              <a:pPr algn="just" defTabSz="788670">
                <a:lnSpc>
                  <a:spcPct val="90000"/>
                </a:lnSpc>
                <a:spcAft>
                  <a:spcPts val="518"/>
                </a:spcAft>
                <a:defRPr/>
              </a:pPr>
              <a:r>
                <a:rPr lang="en-US" sz="900" kern="1200" dirty="0">
                  <a:solidFill>
                    <a:prstClr val="black"/>
                  </a:solidFill>
                  <a:latin typeface="Calibri" panose="020F0502020204030204"/>
                  <a:ea typeface="+mn-ea"/>
                  <a:cs typeface="+mn-cs"/>
                </a:rPr>
                <a:t>Figure 1: HCPs mentioned in the patient pathway, comparison between diseases, EMRaDi, Report of work package 2 Field analysis of existing RD patient pathways in the EMR p57. </a:t>
              </a: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39" name="Groep 38">
            <a:extLst>
              <a:ext uri="{FF2B5EF4-FFF2-40B4-BE49-F238E27FC236}">
                <a16:creationId xmlns:a16="http://schemas.microsoft.com/office/drawing/2014/main" id="{FEA63EF4-84AF-5775-37B8-FE4F0C2EC4A7}"/>
              </a:ext>
            </a:extLst>
          </p:cNvPr>
          <p:cNvGrpSpPr/>
          <p:nvPr/>
        </p:nvGrpSpPr>
        <p:grpSpPr>
          <a:xfrm>
            <a:off x="5992169" y="2112628"/>
            <a:ext cx="5242529" cy="3718943"/>
            <a:chOff x="5620142" y="1786447"/>
            <a:chExt cx="5242529" cy="3718943"/>
          </a:xfrm>
        </p:grpSpPr>
        <p:pic>
          <p:nvPicPr>
            <p:cNvPr id="26" name="Afbeelding 25">
              <a:extLst>
                <a:ext uri="{FF2B5EF4-FFF2-40B4-BE49-F238E27FC236}">
                  <a16:creationId xmlns:a16="http://schemas.microsoft.com/office/drawing/2014/main" id="{34EFFF9C-8938-8699-D4F5-E6CD2EDC96D0}"/>
                </a:ext>
              </a:extLst>
            </p:cNvPr>
            <p:cNvPicPr>
              <a:picLocks noChangeAspect="1"/>
            </p:cNvPicPr>
            <p:nvPr/>
          </p:nvPicPr>
          <p:blipFill>
            <a:blip r:embed="rId3"/>
            <a:stretch>
              <a:fillRect/>
            </a:stretch>
          </p:blipFill>
          <p:spPr>
            <a:xfrm>
              <a:off x="5701713" y="1786447"/>
              <a:ext cx="5160958" cy="3485802"/>
            </a:xfrm>
            <a:prstGeom prst="rect">
              <a:avLst/>
            </a:prstGeom>
          </p:spPr>
        </p:pic>
        <p:sp>
          <p:nvSpPr>
            <p:cNvPr id="36" name="Tekstvak 35">
              <a:extLst>
                <a:ext uri="{FF2B5EF4-FFF2-40B4-BE49-F238E27FC236}">
                  <a16:creationId xmlns:a16="http://schemas.microsoft.com/office/drawing/2014/main" id="{F29B38BE-1C9B-5480-AFBB-C0E9CA34246B}"/>
                </a:ext>
              </a:extLst>
            </p:cNvPr>
            <p:cNvSpPr txBox="1"/>
            <p:nvPr/>
          </p:nvSpPr>
          <p:spPr>
            <a:xfrm>
              <a:off x="5620142" y="5163758"/>
              <a:ext cx="3834028" cy="341632"/>
            </a:xfrm>
            <a:prstGeom prst="rect">
              <a:avLst/>
            </a:prstGeom>
            <a:noFill/>
          </p:spPr>
          <p:txBody>
            <a:bodyPr wrap="square" rtlCol="0">
              <a:spAutoFit/>
            </a:bodyPr>
            <a:lstStyle/>
            <a:p>
              <a:pPr algn="just" defTabSz="788670">
                <a:lnSpc>
                  <a:spcPct val="90000"/>
                </a:lnSpc>
                <a:spcAft>
                  <a:spcPts val="518"/>
                </a:spcAft>
                <a:defRPr/>
              </a:pPr>
              <a:r>
                <a:rPr lang="en-US" sz="900" kern="1200" dirty="0">
                  <a:solidFill>
                    <a:prstClr val="black"/>
                  </a:solidFill>
                  <a:latin typeface="Calibri" panose="020F0502020204030204"/>
                  <a:ea typeface="+mn-ea"/>
                  <a:cs typeface="+mn-cs"/>
                </a:rPr>
                <a:t>Figure 2: </a:t>
              </a:r>
              <a:r>
                <a:rPr lang="en-US" sz="900" dirty="0"/>
                <a:t>Official Journal of the European Union, C75, Volume 66 28 February 2023</a:t>
              </a: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236596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94C3E5-9B3E-F524-074A-1B1144261F83}"/>
              </a:ext>
            </a:extLst>
          </p:cNvPr>
          <p:cNvSpPr>
            <a:spLocks noGrp="1"/>
          </p:cNvSpPr>
          <p:nvPr>
            <p:ph type="title"/>
          </p:nvPr>
        </p:nvSpPr>
        <p:spPr/>
        <p:txBody>
          <a:bodyPr anchor="ctr">
            <a:normAutofit/>
          </a:bodyPr>
          <a:lstStyle/>
          <a:p>
            <a:r>
              <a:rPr kumimoji="0" lang="fr-FR" sz="2800" b="1" i="0" u="none" strike="noStrike" kern="1200" cap="none" spc="0" normalizeH="0" baseline="0" noProof="0" dirty="0">
                <a:ln>
                  <a:noFill/>
                </a:ln>
                <a:effectLst/>
                <a:uLnTx/>
                <a:uFillTx/>
              </a:rPr>
              <a:t>Garantir une solidarité européenne forte pour les patients atteints de maladies rares</a:t>
            </a:r>
            <a:r>
              <a:rPr kumimoji="0" lang="en-US" sz="2800" b="1" i="0" u="none" strike="noStrike" kern="1200" cap="none" spc="0" normalizeH="0" baseline="0" noProof="0" dirty="0">
                <a:ln>
                  <a:noFill/>
                </a:ln>
                <a:effectLst/>
                <a:uLnTx/>
                <a:uFillTx/>
              </a:rPr>
              <a:t>:</a:t>
            </a:r>
            <a:r>
              <a:rPr kumimoji="0" lang="en-US" sz="2800" b="1" i="0" u="sng" strike="noStrike" kern="1200" cap="none" spc="0" normalizeH="0" baseline="0" noProof="0" dirty="0">
                <a:ln>
                  <a:noFill/>
                </a:ln>
                <a:effectLst/>
                <a:uLnTx/>
                <a:uFillTx/>
              </a:rPr>
              <a:t> </a:t>
            </a:r>
            <a:r>
              <a:rPr kumimoji="0" lang="fr-FR" sz="2800" b="1" i="0" u="sng" strike="noStrike" kern="1200" cap="none" spc="0" normalizeH="0" baseline="0" noProof="0" dirty="0">
                <a:ln>
                  <a:noFill/>
                </a:ln>
                <a:effectLst/>
                <a:uLnTx/>
                <a:uFillTx/>
              </a:rPr>
              <a:t>EMR - des réalités qui inspirent les possibilités dans l'UE.</a:t>
            </a:r>
            <a:endParaRPr lang="nl-BE" sz="2800" dirty="0"/>
          </a:p>
        </p:txBody>
      </p:sp>
      <p:pic>
        <p:nvPicPr>
          <p:cNvPr id="5" name="Tijdelijke aanduiding voor inhoud 4" descr="Afbeelding met tekst, schermopname, Merk, multimedia&#10;&#10;Automatisch gegenereerde beschrijving">
            <a:extLst>
              <a:ext uri="{FF2B5EF4-FFF2-40B4-BE49-F238E27FC236}">
                <a16:creationId xmlns:a16="http://schemas.microsoft.com/office/drawing/2014/main" id="{6E0B7204-9C7B-5CC7-DFDE-B1EA72165D36}"/>
              </a:ext>
            </a:extLst>
          </p:cNvPr>
          <p:cNvPicPr>
            <a:picLocks noGrp="1" noChangeAspect="1"/>
          </p:cNvPicPr>
          <p:nvPr>
            <p:ph idx="1"/>
          </p:nvPr>
        </p:nvPicPr>
        <p:blipFill rotWithShape="1">
          <a:blip r:embed="rId4"/>
          <a:srcRect t="7381" b="20340"/>
          <a:stretch/>
        </p:blipFill>
        <p:spPr>
          <a:xfrm>
            <a:off x="495300" y="3271024"/>
            <a:ext cx="5025697" cy="2079625"/>
          </a:xfrm>
          <a:prstGeom prst="rect">
            <a:avLst/>
          </a:prstGeom>
          <a:noFill/>
        </p:spPr>
      </p:pic>
      <p:sp>
        <p:nvSpPr>
          <p:cNvPr id="4" name="Tijdelijke aanduiding voor dianummer 3">
            <a:extLst>
              <a:ext uri="{FF2B5EF4-FFF2-40B4-BE49-F238E27FC236}">
                <a16:creationId xmlns:a16="http://schemas.microsoft.com/office/drawing/2014/main" id="{A8A5AB7F-CA87-3A46-AA1E-BD87DC32ACAB}"/>
              </a:ext>
            </a:extLst>
          </p:cNvPr>
          <p:cNvSpPr>
            <a:spLocks noGrp="1"/>
          </p:cNvSpPr>
          <p:nvPr>
            <p:ph type="sldNum" sz="quarter" idx="12"/>
          </p:nvPr>
        </p:nvSpPr>
        <p:spPr/>
        <p:txBody>
          <a:bodyPr anchor="ctr">
            <a:normAutofit/>
          </a:bodyPr>
          <a:lstStyle/>
          <a:p>
            <a:pPr>
              <a:spcAft>
                <a:spcPts val="600"/>
              </a:spcAft>
            </a:pPr>
            <a:fld id="{E7EC8477-0083-483A-9DD0-453B4510FFAF}" type="slidenum">
              <a:rPr lang="fr-BE" smtClean="0"/>
              <a:pPr>
                <a:spcAft>
                  <a:spcPts val="600"/>
                </a:spcAft>
              </a:pPr>
              <a:t>13</a:t>
            </a:fld>
            <a:endParaRPr lang="fr-BE"/>
          </a:p>
        </p:txBody>
      </p:sp>
      <p:pic>
        <p:nvPicPr>
          <p:cNvPr id="8" name="Afbeelding 7">
            <a:extLst>
              <a:ext uri="{FF2B5EF4-FFF2-40B4-BE49-F238E27FC236}">
                <a16:creationId xmlns:a16="http://schemas.microsoft.com/office/drawing/2014/main" id="{377A0D8F-A47E-8D9A-A377-09710FF49682}"/>
              </a:ext>
            </a:extLst>
          </p:cNvPr>
          <p:cNvPicPr>
            <a:picLocks noChangeAspect="1"/>
          </p:cNvPicPr>
          <p:nvPr/>
        </p:nvPicPr>
        <p:blipFill>
          <a:blip r:embed="rId5"/>
          <a:stretch>
            <a:fillRect/>
          </a:stretch>
        </p:blipFill>
        <p:spPr>
          <a:xfrm>
            <a:off x="5610225" y="3610638"/>
            <a:ext cx="5464408" cy="1400398"/>
          </a:xfrm>
          <a:prstGeom prst="rect">
            <a:avLst/>
          </a:prstGeom>
        </p:spPr>
      </p:pic>
      <p:sp>
        <p:nvSpPr>
          <p:cNvPr id="10" name="Tekstvak 9">
            <a:extLst>
              <a:ext uri="{FF2B5EF4-FFF2-40B4-BE49-F238E27FC236}">
                <a16:creationId xmlns:a16="http://schemas.microsoft.com/office/drawing/2014/main" id="{CDB88721-BD28-FA3F-992F-861E996E74A7}"/>
              </a:ext>
            </a:extLst>
          </p:cNvPr>
          <p:cNvSpPr txBox="1"/>
          <p:nvPr/>
        </p:nvSpPr>
        <p:spPr>
          <a:xfrm>
            <a:off x="3171089" y="1925710"/>
            <a:ext cx="5849821" cy="646331"/>
          </a:xfrm>
          <a:prstGeom prst="rect">
            <a:avLst/>
          </a:prstGeom>
          <a:noFill/>
        </p:spPr>
        <p:txBody>
          <a:bodyPr wrap="square">
            <a:spAutoFit/>
          </a:bodyPr>
          <a:lstStyle/>
          <a:p>
            <a:pPr algn="just"/>
            <a:r>
              <a:rPr lang="fr-FR" dirty="0">
                <a:latin typeface="+mj-lt"/>
              </a:rPr>
              <a:t>CESE – SOC 729 avis d’initiative </a:t>
            </a:r>
            <a:r>
              <a:rPr lang="fr-FR" sz="1800" b="1" dirty="0">
                <a:effectLst/>
                <a:latin typeface="+mj-lt"/>
                <a:ea typeface="Times New Roman" panose="02020603050405020304" pitchFamily="18" charset="0"/>
              </a:rPr>
              <a:t>Garantir une solidarité européenne forte pour les patients atteints de maladies rares</a:t>
            </a:r>
          </a:p>
        </p:txBody>
      </p:sp>
    </p:spTree>
    <p:extLst>
      <p:ext uri="{BB962C8B-B14F-4D97-AF65-F5344CB8AC3E}">
        <p14:creationId xmlns:p14="http://schemas.microsoft.com/office/powerpoint/2010/main" val="2051618774"/>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7EF4A9-8336-708C-5997-98C5753D80A0}"/>
              </a:ext>
            </a:extLst>
          </p:cNvPr>
          <p:cNvSpPr>
            <a:spLocks noGrp="1"/>
          </p:cNvSpPr>
          <p:nvPr>
            <p:ph type="title"/>
          </p:nvPr>
        </p:nvSpPr>
        <p:spPr/>
        <p:txBody>
          <a:bodyPr>
            <a:normAutofit/>
          </a:bodyPr>
          <a:lstStyle/>
          <a:p>
            <a:r>
              <a:rPr lang="fr-FR" sz="2800" b="1" dirty="0"/>
              <a:t>Garantir une solidarité européenne forte pour les patients atteints de maladies rares: </a:t>
            </a:r>
            <a:r>
              <a:rPr lang="fr-FR" sz="2800" b="1" u="sng" dirty="0"/>
              <a:t>CESE – SOC 729 Avis d’initiative- audition </a:t>
            </a:r>
            <a:endParaRPr lang="nl-BE" sz="2800" b="1" u="sng" dirty="0"/>
          </a:p>
        </p:txBody>
      </p:sp>
      <p:sp>
        <p:nvSpPr>
          <p:cNvPr id="4" name="Tijdelijke aanduiding voor dianummer 3">
            <a:extLst>
              <a:ext uri="{FF2B5EF4-FFF2-40B4-BE49-F238E27FC236}">
                <a16:creationId xmlns:a16="http://schemas.microsoft.com/office/drawing/2014/main" id="{1375B996-10F5-B158-DED9-B1386412C3A1}"/>
              </a:ext>
            </a:extLst>
          </p:cNvPr>
          <p:cNvSpPr>
            <a:spLocks noGrp="1"/>
          </p:cNvSpPr>
          <p:nvPr>
            <p:ph type="sldNum" sz="quarter" idx="12"/>
          </p:nvPr>
        </p:nvSpPr>
        <p:spPr/>
        <p:txBody>
          <a:bodyPr/>
          <a:lstStyle/>
          <a:p>
            <a:fld id="{E7EC8477-0083-483A-9DD0-453B4510FFAF}" type="slidenum">
              <a:rPr lang="fr-BE" smtClean="0"/>
              <a:t>14</a:t>
            </a:fld>
            <a:endParaRPr lang="fr-BE" dirty="0"/>
          </a:p>
        </p:txBody>
      </p:sp>
      <p:sp>
        <p:nvSpPr>
          <p:cNvPr id="5" name="Rectangle 1">
            <a:extLst>
              <a:ext uri="{FF2B5EF4-FFF2-40B4-BE49-F238E27FC236}">
                <a16:creationId xmlns:a16="http://schemas.microsoft.com/office/drawing/2014/main" id="{3529E31A-223B-27CA-BECD-C29F7B270EB9}"/>
              </a:ext>
            </a:extLst>
          </p:cNvPr>
          <p:cNvSpPr txBox="1">
            <a:spLocks noChangeArrowheads="1"/>
          </p:cNvSpPr>
          <p:nvPr/>
        </p:nvSpPr>
        <p:spPr bwMode="auto">
          <a:xfrm>
            <a:off x="975157" y="2114590"/>
            <a:ext cx="9007043" cy="398570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l" defTabSz="914400" rtl="0" eaLnBrk="0" fontAlgn="base" latinLnBrk="0" hangingPunct="0">
              <a:lnSpc>
                <a:spcPct val="100000"/>
              </a:lnSpc>
              <a:spcBef>
                <a:spcPct val="0"/>
              </a:spcBef>
              <a:spcAft>
                <a:spcPct val="0"/>
              </a:spcAft>
              <a:buFontTx/>
              <a:buNone/>
              <a:defRPr sz="2000" kern="1200">
                <a:solidFill>
                  <a:schemeClr val="tx1"/>
                </a:solidFill>
                <a:latin typeface="Arial" panose="020B0604020202020204" pitchFamily="34" charset="0"/>
                <a:ea typeface="+mn-ea"/>
                <a:cs typeface="+mn-cs"/>
              </a:defRPr>
            </a:lvl1pPr>
            <a:lvl2pPr marL="266700" indent="-266700" algn="l" defTabSz="914400" rtl="0" eaLnBrk="0" fontAlgn="base" latinLnBrk="0" hangingPunct="0">
              <a:lnSpc>
                <a:spcPct val="10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2pPr>
            <a:lvl3pPr marL="538163" indent="-271463" algn="l" defTabSz="914400" rtl="0" eaLnBrk="0" fontAlgn="base" latinLnBrk="0" hangingPunct="0">
              <a:lnSpc>
                <a:spcPct val="100000"/>
              </a:lnSpc>
              <a:spcBef>
                <a:spcPct val="0"/>
              </a:spcBef>
              <a:spcAft>
                <a:spcPct val="0"/>
              </a:spcAft>
              <a:buFont typeface="Arial" panose="020B0604020202020204" pitchFamily="34" charset="0"/>
              <a:buChar char="•"/>
              <a:defRPr sz="1600" kern="1200">
                <a:solidFill>
                  <a:schemeClr val="tx1"/>
                </a:solidFill>
                <a:latin typeface="Arial" panose="020B0604020202020204" pitchFamily="34" charset="0"/>
                <a:ea typeface="+mn-ea"/>
                <a:cs typeface="+mn-cs"/>
              </a:defRPr>
            </a:lvl3pPr>
            <a:lvl4pPr marL="723900" indent="-206375" algn="l" defTabSz="914400" rtl="0" eaLnBrk="0" fontAlgn="base" latinLnBrk="0" hangingPunct="0">
              <a:lnSpc>
                <a:spcPct val="100000"/>
              </a:lnSpc>
              <a:spcBef>
                <a:spcPct val="0"/>
              </a:spcBef>
              <a:spcAft>
                <a:spcPct val="0"/>
              </a:spcAft>
              <a:buFont typeface="Arial" panose="020B0604020202020204" pitchFamily="34" charset="0"/>
              <a:buChar char="•"/>
              <a:defRPr sz="1400" kern="1200">
                <a:solidFill>
                  <a:schemeClr val="tx1"/>
                </a:solidFill>
                <a:latin typeface="Arial" panose="020B0604020202020204" pitchFamily="34" charset="0"/>
                <a:ea typeface="+mn-ea"/>
                <a:cs typeface="+mn-cs"/>
              </a:defRPr>
            </a:lvl4pPr>
            <a:lvl5pPr marL="935038" indent="-211138" algn="l" defTabSz="914400" rtl="0" eaLnBrk="0" fontAlgn="base" latinLnBrk="0" hangingPunct="0">
              <a:lnSpc>
                <a:spcPct val="100000"/>
              </a:lnSpc>
              <a:spcBef>
                <a:spcPct val="0"/>
              </a:spcBef>
              <a:spcAft>
                <a:spcPct val="0"/>
              </a:spcAft>
              <a:buFont typeface="Arial" panose="020B0604020202020204" pitchFamily="34" charset="0"/>
              <a:buChar char="•"/>
              <a:defRPr sz="14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l-BE" altLang="nl-BE" sz="900" b="1" i="0" u="none" strike="noStrike" kern="1200" cap="none" spc="0" normalizeH="0" baseline="0" noProof="0" dirty="0">
              <a:ln>
                <a:noFill/>
              </a:ln>
              <a:solidFill>
                <a:srgbClr val="424242"/>
              </a:solidFill>
              <a:effectLst/>
              <a:uLnTx/>
              <a:uFillTx/>
              <a:latin typeface="Calibri Light" panose="020F0302020204030204"/>
              <a:ea typeface="+mn-ea"/>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BE" altLang="nl-BE" sz="1400" b="1" i="0" u="none" strike="noStrike" kern="1200" cap="none" spc="0" normalizeH="0" baseline="0" noProof="0" dirty="0">
                <a:ln>
                  <a:noFill/>
                </a:ln>
                <a:solidFill>
                  <a:srgbClr val="424242"/>
                </a:solidFill>
                <a:effectLst/>
                <a:uLnTx/>
                <a:uFillTx/>
                <a:latin typeface="Calibri Light" panose="020F0302020204030204"/>
                <a:ea typeface="+mn-ea"/>
                <a:cs typeface="Open Sans" panose="020B0606030504020204" pitchFamily="34" charset="0"/>
              </a:rPr>
              <a:t>Panel I: The patient </a:t>
            </a: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GB" altLang="nl-BE" sz="1200" b="1" i="0" u="none" strike="noStrike" kern="1200" cap="none" spc="0" normalizeH="0" baseline="0" noProof="0" dirty="0">
                <a:ln>
                  <a:noFill/>
                </a:ln>
                <a:solidFill>
                  <a:srgbClr val="424242"/>
                </a:solidFill>
                <a:effectLst/>
                <a:uLnTx/>
                <a:uFillTx/>
                <a:latin typeface="Calibri Light" panose="020F0302020204030204"/>
                <a:ea typeface="+mn-ea"/>
                <a:cs typeface="Open Sans" panose="020B0606030504020204" pitchFamily="34" charset="0"/>
              </a:rPr>
              <a:t>Dorica Dan</a:t>
            </a:r>
            <a:r>
              <a:rPr kumimoji="0" lang="en-GB" altLang="nl-BE" sz="1200" b="0" i="0" u="none" strike="noStrike" kern="1200" cap="none" spc="0" normalizeH="0" baseline="0" noProof="0" dirty="0">
                <a:ln>
                  <a:noFill/>
                </a:ln>
                <a:solidFill>
                  <a:srgbClr val="424242"/>
                </a:solidFill>
                <a:effectLst/>
                <a:uLnTx/>
                <a:uFillTx/>
                <a:latin typeface="Calibri Light" panose="020F0302020204030204"/>
                <a:ea typeface="+mn-ea"/>
                <a:cs typeface="Open Sans" panose="020B0606030504020204" pitchFamily="34" charset="0"/>
              </a:rPr>
              <a:t>, President of the Romanian Prader Willi Association, of the Romanian National Alliance for Rare Diseases and of ePAG ITHACA</a:t>
            </a: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GB" altLang="nl-BE" sz="1200" b="1" i="0" u="none" strike="noStrike" kern="1200" cap="none" spc="0" normalizeH="0" baseline="0" noProof="0" dirty="0">
                <a:ln>
                  <a:noFill/>
                </a:ln>
                <a:solidFill>
                  <a:srgbClr val="424242"/>
                </a:solidFill>
                <a:effectLst/>
                <a:uLnTx/>
                <a:uFillTx/>
                <a:latin typeface="Calibri Light" panose="020F0302020204030204"/>
                <a:ea typeface="+mn-ea"/>
                <a:cs typeface="Open Sans" panose="020B0606030504020204" pitchFamily="34" charset="0"/>
              </a:rPr>
              <a:t>Simone Boselli</a:t>
            </a:r>
            <a:r>
              <a:rPr kumimoji="0" lang="en-GB" altLang="nl-BE" sz="1200" b="0" i="0" u="none" strike="noStrike" kern="1200" cap="none" spc="0" normalizeH="0" baseline="0" noProof="0" dirty="0">
                <a:ln>
                  <a:noFill/>
                </a:ln>
                <a:solidFill>
                  <a:srgbClr val="424242"/>
                </a:solidFill>
                <a:effectLst/>
                <a:uLnTx/>
                <a:uFillTx/>
                <a:latin typeface="Calibri Light" panose="020F0302020204030204"/>
                <a:ea typeface="+mn-ea"/>
                <a:cs typeface="Open Sans" panose="020B0606030504020204" pitchFamily="34" charset="0"/>
              </a:rPr>
              <a:t>, Public affairs Director, EURORDIS</a:t>
            </a: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GB" altLang="nl-BE" sz="1200" b="1" i="0" u="none" strike="noStrike" kern="1200" cap="none" spc="0" normalizeH="0" baseline="0" noProof="0" dirty="0">
                <a:ln>
                  <a:noFill/>
                </a:ln>
                <a:solidFill>
                  <a:srgbClr val="424242"/>
                </a:solidFill>
                <a:effectLst/>
                <a:uLnTx/>
                <a:uFillTx/>
                <a:latin typeface="Calibri Light" panose="020F0302020204030204"/>
                <a:ea typeface="+mn-ea"/>
                <a:cs typeface="Open Sans" panose="020B0606030504020204" pitchFamily="34" charset="0"/>
              </a:rPr>
              <a:t>Sylvie Maiella</a:t>
            </a:r>
            <a:r>
              <a:rPr kumimoji="0" lang="en-GB" altLang="nl-BE" sz="1200" b="0" i="0" u="none" strike="noStrike" kern="1200" cap="none" spc="0" normalizeH="0" baseline="0" noProof="0" dirty="0">
                <a:ln>
                  <a:noFill/>
                </a:ln>
                <a:solidFill>
                  <a:srgbClr val="424242"/>
                </a:solidFill>
                <a:effectLst/>
                <a:uLnTx/>
                <a:uFillTx/>
                <a:latin typeface="Calibri Light" panose="020F0302020204030204"/>
                <a:ea typeface="+mn-ea"/>
                <a:cs typeface="Open Sans" panose="020B0606030504020204" pitchFamily="34" charset="0"/>
              </a:rPr>
              <a:t>, International coordinator, INSERM (FR), National Institute of Health and Medical Research &amp; Coordinator of the global Orphanet network</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nl-BE" sz="1400" b="1" i="0" u="none" strike="noStrike" kern="1200" cap="none" spc="0" normalizeH="0" baseline="0" noProof="0" dirty="0">
              <a:ln>
                <a:noFill/>
              </a:ln>
              <a:solidFill>
                <a:srgbClr val="424242"/>
              </a:solidFill>
              <a:effectLst/>
              <a:uLnTx/>
              <a:uFillTx/>
              <a:latin typeface="Calibri Light" panose="020F0302020204030204"/>
              <a:ea typeface="+mn-ea"/>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nl-BE" sz="1400" b="1" i="0" u="none" strike="noStrike" kern="1200" cap="none" spc="0" normalizeH="0" baseline="0" noProof="0" dirty="0">
                <a:ln>
                  <a:noFill/>
                </a:ln>
                <a:solidFill>
                  <a:srgbClr val="424242"/>
                </a:solidFill>
                <a:effectLst/>
                <a:uLnTx/>
                <a:uFillTx/>
                <a:latin typeface="Calibri Light" panose="020F0302020204030204"/>
                <a:ea typeface="+mn-ea"/>
                <a:cs typeface="Open Sans" panose="020B0606030504020204" pitchFamily="34" charset="0"/>
              </a:rPr>
              <a:t>Panel II: The political perspective</a:t>
            </a: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GB" altLang="nl-BE" sz="1200" b="1" i="0" u="none" strike="noStrike" kern="1200" cap="none" spc="0" normalizeH="0" baseline="0" noProof="0" dirty="0">
                <a:ln>
                  <a:noFill/>
                </a:ln>
                <a:solidFill>
                  <a:srgbClr val="424242"/>
                </a:solidFill>
                <a:effectLst/>
                <a:uLnTx/>
                <a:uFillTx/>
                <a:latin typeface="Calibri Light" panose="020F0302020204030204"/>
                <a:ea typeface="+mn-ea"/>
                <a:cs typeface="Open Sans" panose="020B0606030504020204" pitchFamily="34" charset="0"/>
              </a:rPr>
              <a:t>Jakub Dvořáček</a:t>
            </a:r>
            <a:r>
              <a:rPr kumimoji="0" lang="en-GB" altLang="nl-BE" sz="1200" b="0" i="0" u="none" strike="noStrike" kern="1200" cap="none" spc="0" normalizeH="0" baseline="0" noProof="0" dirty="0">
                <a:ln>
                  <a:noFill/>
                </a:ln>
                <a:solidFill>
                  <a:srgbClr val="424242"/>
                </a:solidFill>
                <a:effectLst/>
                <a:uLnTx/>
                <a:uFillTx/>
                <a:latin typeface="Calibri Light" panose="020F0302020204030204"/>
                <a:ea typeface="+mn-ea"/>
                <a:cs typeface="Open Sans" panose="020B0606030504020204" pitchFamily="34" charset="0"/>
              </a:rPr>
              <a:t>, Deputy Minister for Health, Czech Presidency</a:t>
            </a: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GB" altLang="nl-BE" sz="1200" b="1" i="0" u="none" strike="noStrike" kern="1200" cap="none" spc="0" normalizeH="0" baseline="0" noProof="0" dirty="0">
                <a:ln>
                  <a:noFill/>
                </a:ln>
                <a:solidFill>
                  <a:srgbClr val="424242"/>
                </a:solidFill>
                <a:effectLst/>
                <a:uLnTx/>
                <a:uFillTx/>
                <a:latin typeface="Calibri Light" panose="020F0302020204030204"/>
                <a:ea typeface="+mn-ea"/>
                <a:cs typeface="Open Sans" panose="020B0606030504020204" pitchFamily="34" charset="0"/>
              </a:rPr>
              <a:t>Martin Dorazil</a:t>
            </a:r>
            <a:r>
              <a:rPr kumimoji="0" lang="en-GB" altLang="nl-BE" sz="1200" b="0" i="0" u="none" strike="noStrike" kern="1200" cap="none" spc="0" normalizeH="0" baseline="0" noProof="0" dirty="0">
                <a:ln>
                  <a:noFill/>
                </a:ln>
                <a:solidFill>
                  <a:srgbClr val="424242"/>
                </a:solidFill>
                <a:effectLst/>
                <a:uLnTx/>
                <a:uFillTx/>
                <a:latin typeface="Calibri Light" panose="020F0302020204030204"/>
                <a:ea typeface="+mn-ea"/>
                <a:cs typeface="Open Sans" panose="020B0606030504020204" pitchFamily="34" charset="0"/>
              </a:rPr>
              <a:t>, DG SANTE- B3 Digital health, ERN, European Commission</a:t>
            </a: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GB" altLang="nl-BE" sz="1200" b="1" i="0" u="none" strike="noStrike" kern="1200" cap="none" spc="0" normalizeH="0" baseline="0" noProof="0" dirty="0">
                <a:ln>
                  <a:noFill/>
                </a:ln>
                <a:solidFill>
                  <a:srgbClr val="424242"/>
                </a:solidFill>
                <a:effectLst/>
                <a:uLnTx/>
                <a:uFillTx/>
                <a:latin typeface="Calibri Light" panose="020F0302020204030204"/>
                <a:ea typeface="+mn-ea"/>
                <a:cs typeface="Open Sans" panose="020B0606030504020204" pitchFamily="34" charset="0"/>
              </a:rPr>
              <a:t>Prof. </a:t>
            </a:r>
            <a:r>
              <a:rPr kumimoji="0" lang="en-GB" altLang="nl-BE" sz="1200" b="1" i="0" u="none" strike="noStrike" kern="1200" cap="none" spc="0" normalizeH="0" baseline="0" noProof="0" dirty="0" err="1">
                <a:ln>
                  <a:noFill/>
                </a:ln>
                <a:solidFill>
                  <a:srgbClr val="424242"/>
                </a:solidFill>
                <a:effectLst/>
                <a:uLnTx/>
                <a:uFillTx/>
                <a:latin typeface="Calibri Light" panose="020F0302020204030204"/>
                <a:ea typeface="+mn-ea"/>
                <a:cs typeface="Open Sans" panose="020B0606030504020204" pitchFamily="34" charset="0"/>
              </a:rPr>
              <a:t>Dr.</a:t>
            </a:r>
            <a:r>
              <a:rPr kumimoji="0" lang="en-GB" altLang="nl-BE" sz="1200" b="1" i="0" u="none" strike="noStrike" kern="1200" cap="none" spc="0" normalizeH="0" baseline="0" noProof="0" dirty="0">
                <a:ln>
                  <a:noFill/>
                </a:ln>
                <a:solidFill>
                  <a:srgbClr val="424242"/>
                </a:solidFill>
                <a:effectLst/>
                <a:uLnTx/>
                <a:uFillTx/>
                <a:latin typeface="Calibri Light" panose="020F0302020204030204"/>
                <a:ea typeface="+mn-ea"/>
                <a:cs typeface="Open Sans" panose="020B0606030504020204" pitchFamily="34" charset="0"/>
              </a:rPr>
              <a:t> Ildikó Horváth</a:t>
            </a:r>
            <a:r>
              <a:rPr kumimoji="0" lang="en-GB" altLang="nl-BE" sz="1200" b="0" i="0" u="none" strike="noStrike" kern="1200" cap="none" spc="0" normalizeH="0" baseline="0" noProof="0" dirty="0">
                <a:ln>
                  <a:noFill/>
                </a:ln>
                <a:solidFill>
                  <a:srgbClr val="424242"/>
                </a:solidFill>
                <a:effectLst/>
                <a:uLnTx/>
                <a:uFillTx/>
                <a:latin typeface="Calibri Light" panose="020F0302020204030204"/>
                <a:ea typeface="+mn-ea"/>
                <a:cs typeface="Open Sans" panose="020B0606030504020204" pitchFamily="34" charset="0"/>
              </a:rPr>
              <a:t> (HU), former Secretary of State for Health, Hungary</a:t>
            </a:r>
          </a:p>
          <a:p>
            <a:pPr marL="0" marR="0" lvl="0" indent="0" algn="l" defTabSz="914400" rtl="0" eaLnBrk="0" fontAlgn="base" latinLnBrk="0" hangingPunct="0">
              <a:lnSpc>
                <a:spcPct val="100000"/>
              </a:lnSpc>
              <a:spcBef>
                <a:spcPct val="0"/>
              </a:spcBef>
              <a:spcAft>
                <a:spcPct val="0"/>
              </a:spcAft>
              <a:buClrTx/>
              <a:buSzTx/>
              <a:buFontTx/>
              <a:buChar char="•"/>
              <a:tabLst/>
              <a:defRPr/>
            </a:pPr>
            <a:endParaRPr kumimoji="0" lang="en-GB" altLang="nl-BE" sz="900" b="1" i="0" u="none" strike="noStrike" kern="1200" cap="none" spc="0" normalizeH="0" baseline="0" noProof="0" dirty="0">
              <a:ln>
                <a:noFill/>
              </a:ln>
              <a:solidFill>
                <a:srgbClr val="424242"/>
              </a:solidFill>
              <a:effectLst/>
              <a:uLnTx/>
              <a:uFillTx/>
              <a:latin typeface="Calibri Light" panose="020F0302020204030204"/>
              <a:ea typeface="+mn-ea"/>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nl-BE" sz="1400" b="1" i="0" u="none" strike="noStrike" kern="1200" cap="none" spc="0" normalizeH="0" baseline="0" noProof="0" dirty="0">
                <a:ln>
                  <a:noFill/>
                </a:ln>
                <a:solidFill>
                  <a:srgbClr val="424242"/>
                </a:solidFill>
                <a:effectLst/>
                <a:uLnTx/>
                <a:uFillTx/>
                <a:latin typeface="Calibri Light" panose="020F0302020204030204"/>
                <a:ea typeface="+mn-ea"/>
                <a:cs typeface="Open Sans" panose="020B0606030504020204" pitchFamily="34" charset="0"/>
              </a:rPr>
              <a:t>Panel III: The health professional’ perspective</a:t>
            </a: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GB" altLang="nl-BE" sz="1200" b="1" i="0" u="none" strike="noStrike" kern="1200" cap="none" spc="0" normalizeH="0" baseline="0" noProof="0" dirty="0">
                <a:ln>
                  <a:noFill/>
                </a:ln>
                <a:solidFill>
                  <a:srgbClr val="424242"/>
                </a:solidFill>
                <a:effectLst/>
                <a:uLnTx/>
                <a:uFillTx/>
                <a:latin typeface="Calibri Light" panose="020F0302020204030204"/>
                <a:ea typeface="+mn-ea"/>
                <a:cs typeface="Open Sans" panose="020B0606030504020204" pitchFamily="34" charset="0"/>
              </a:rPr>
              <a:t>Bert Winnen</a:t>
            </a:r>
            <a:r>
              <a:rPr kumimoji="0" lang="en-GB" altLang="nl-BE" sz="1200" b="0" i="0" u="none" strike="noStrike" kern="1200" cap="none" spc="0" normalizeH="0" baseline="0" noProof="0" dirty="0">
                <a:ln>
                  <a:noFill/>
                </a:ln>
                <a:solidFill>
                  <a:srgbClr val="424242"/>
                </a:solidFill>
                <a:effectLst/>
                <a:uLnTx/>
                <a:uFillTx/>
                <a:latin typeface="Calibri Light" panose="020F0302020204030204"/>
                <a:ea typeface="+mn-ea"/>
                <a:cs typeface="Open Sans" panose="020B0606030504020204" pitchFamily="34" charset="0"/>
              </a:rPr>
              <a:t>, President of the Board of Chief Doctors —National Sickness Insurance and Invalidity Institute (INAMI)</a:t>
            </a: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GB" altLang="nl-BE" sz="1200" b="1" i="0" u="none" strike="noStrike" kern="1200" cap="none" spc="0" normalizeH="0" baseline="0" noProof="0" dirty="0">
                <a:ln>
                  <a:noFill/>
                </a:ln>
                <a:solidFill>
                  <a:srgbClr val="424242"/>
                </a:solidFill>
                <a:effectLst/>
                <a:uLnTx/>
                <a:uFillTx/>
                <a:latin typeface="Calibri Light" panose="020F0302020204030204"/>
                <a:ea typeface="+mn-ea"/>
                <a:cs typeface="Open Sans" panose="020B0606030504020204" pitchFamily="34" charset="0"/>
              </a:rPr>
              <a:t>Dr Monica Povedano</a:t>
            </a:r>
            <a:r>
              <a:rPr kumimoji="0" lang="en-GB" altLang="nl-BE" sz="1200" b="0" i="0" u="none" strike="noStrike" kern="1200" cap="none" spc="0" normalizeH="0" baseline="0" noProof="0" dirty="0">
                <a:ln>
                  <a:noFill/>
                </a:ln>
                <a:solidFill>
                  <a:srgbClr val="424242"/>
                </a:solidFill>
                <a:effectLst/>
                <a:uLnTx/>
                <a:uFillTx/>
                <a:latin typeface="Calibri Light" panose="020F0302020204030204"/>
                <a:ea typeface="+mn-ea"/>
                <a:cs typeface="Open Sans" panose="020B0606030504020204" pitchFamily="34" charset="0"/>
              </a:rPr>
              <a:t>, Head of the department of Neurophysiology in Bellvitge Hospital and Professor in postgraduate course in EMG and neuromuscular disorders, University of Barcelona, Spain</a:t>
            </a: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GB" altLang="nl-BE" sz="1200" b="1" i="0" u="none" strike="noStrike" kern="1200" cap="none" spc="0" normalizeH="0" baseline="0" noProof="0" dirty="0">
                <a:ln>
                  <a:noFill/>
                </a:ln>
                <a:solidFill>
                  <a:srgbClr val="424242"/>
                </a:solidFill>
                <a:effectLst/>
                <a:uLnTx/>
                <a:uFillTx/>
                <a:latin typeface="Calibri Light" panose="020F0302020204030204"/>
                <a:ea typeface="+mn-ea"/>
                <a:cs typeface="Open Sans" panose="020B0606030504020204" pitchFamily="34" charset="0"/>
              </a:rPr>
              <a:t>Irène Kesisoglou</a:t>
            </a:r>
            <a:r>
              <a:rPr kumimoji="0" lang="en-GB" altLang="nl-BE" sz="1200" b="0" i="0" u="none" strike="noStrike" kern="1200" cap="none" spc="0" normalizeH="0" baseline="0" noProof="0" dirty="0">
                <a:ln>
                  <a:noFill/>
                </a:ln>
                <a:solidFill>
                  <a:srgbClr val="424242"/>
                </a:solidFill>
                <a:effectLst/>
                <a:uLnTx/>
                <a:uFillTx/>
                <a:latin typeface="Calibri Light" panose="020F0302020204030204"/>
                <a:ea typeface="+mn-ea"/>
                <a:cs typeface="Open Sans" panose="020B0606030504020204" pitchFamily="34" charset="0"/>
              </a:rPr>
              <a:t>, Scientist on  the EHDS2 PILOT – Sciensano</a:t>
            </a: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GB" altLang="nl-BE" sz="1200" b="1" i="0" u="none" strike="noStrike" kern="1200" cap="none" spc="0" normalizeH="0" baseline="0" noProof="0" dirty="0">
                <a:ln>
                  <a:noFill/>
                </a:ln>
                <a:solidFill>
                  <a:srgbClr val="424242"/>
                </a:solidFill>
                <a:effectLst/>
                <a:uLnTx/>
                <a:uFillTx/>
                <a:latin typeface="Calibri Light" panose="020F0302020204030204"/>
                <a:ea typeface="+mn-ea"/>
                <a:cs typeface="Open Sans" panose="020B0606030504020204" pitchFamily="34" charset="0"/>
              </a:rPr>
              <a:t>Anne Hendrickx</a:t>
            </a:r>
            <a:r>
              <a:rPr kumimoji="0" lang="en-GB" altLang="nl-BE" sz="1200" b="0" i="0" u="none" strike="noStrike" kern="1200" cap="none" spc="0" normalizeH="0" baseline="0" noProof="0" dirty="0">
                <a:ln>
                  <a:noFill/>
                </a:ln>
                <a:solidFill>
                  <a:srgbClr val="424242"/>
                </a:solidFill>
                <a:effectLst/>
                <a:uLnTx/>
                <a:uFillTx/>
                <a:latin typeface="Calibri Light" panose="020F0302020204030204"/>
                <a:ea typeface="+mn-ea"/>
                <a:cs typeface="Open Sans" panose="020B0606030504020204" pitchFamily="34" charset="0"/>
              </a:rPr>
              <a:t>, Advisor, SOLIDARIS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nl-BE" sz="900" b="1" i="0" u="none" strike="noStrike" kern="1200" cap="none" spc="0" normalizeH="0" baseline="0" noProof="0" dirty="0">
              <a:ln>
                <a:noFill/>
              </a:ln>
              <a:solidFill>
                <a:srgbClr val="424242"/>
              </a:solidFill>
              <a:effectLst/>
              <a:uLnTx/>
              <a:uFillTx/>
              <a:latin typeface="Calibri Light" panose="020F0302020204030204"/>
              <a:ea typeface="+mn-ea"/>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br>
              <a:rPr kumimoji="0" lang="en-GB" altLang="nl-BE" sz="800" b="0" i="0" u="none" strike="noStrike" kern="1200" cap="none" spc="0" normalizeH="0" baseline="0" noProof="0" dirty="0">
                <a:ln>
                  <a:noFill/>
                </a:ln>
                <a:solidFill>
                  <a:srgbClr val="191919"/>
                </a:solidFill>
                <a:effectLst/>
                <a:uLnTx/>
                <a:uFillTx/>
                <a:latin typeface="Calibri Light" panose="020F0302020204030204"/>
                <a:ea typeface="+mn-ea"/>
                <a:cs typeface="+mn-cs"/>
              </a:rPr>
            </a:br>
            <a:endParaRPr kumimoji="0" lang="en-GB" altLang="nl-BE" sz="1800" b="0" i="0" u="none" strike="noStrike" kern="1200" cap="none" spc="0" normalizeH="0" baseline="0" noProof="0" dirty="0">
              <a:ln>
                <a:noFill/>
              </a:ln>
              <a:solidFill>
                <a:srgbClr val="191919"/>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1132688294"/>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488454-C593-DFE0-FD10-0E32CE9CE5EA}"/>
              </a:ext>
            </a:extLst>
          </p:cNvPr>
          <p:cNvSpPr>
            <a:spLocks noGrp="1"/>
          </p:cNvSpPr>
          <p:nvPr>
            <p:ph type="title"/>
          </p:nvPr>
        </p:nvSpPr>
        <p:spPr/>
        <p:txBody>
          <a:bodyPr>
            <a:normAutofit/>
          </a:bodyPr>
          <a:lstStyle/>
          <a:p>
            <a:pPr algn="just"/>
            <a:r>
              <a:rPr lang="fr-FR" sz="2800" b="1" dirty="0"/>
              <a:t>CESE – SOC 729 Avis d’initiative- Garantir une solidarité européenne forte pour les patients atteints de maladies rares- </a:t>
            </a:r>
            <a:r>
              <a:rPr lang="fr-FR" sz="2800" b="1" u="sng" dirty="0"/>
              <a:t>Conclusions et recommandations</a:t>
            </a:r>
            <a:endParaRPr lang="nl-BE" sz="2800" u="sng" dirty="0"/>
          </a:p>
        </p:txBody>
      </p:sp>
      <p:pic>
        <p:nvPicPr>
          <p:cNvPr id="5" name="Tijdelijke aanduiding voor inhoud 4">
            <a:extLst>
              <a:ext uri="{FF2B5EF4-FFF2-40B4-BE49-F238E27FC236}">
                <a16:creationId xmlns:a16="http://schemas.microsoft.com/office/drawing/2014/main" id="{1B09E19C-5377-F1FA-F738-986D7D6188B7}"/>
              </a:ext>
            </a:extLst>
          </p:cNvPr>
          <p:cNvPicPr>
            <a:picLocks noGrp="1" noChangeAspect="1"/>
          </p:cNvPicPr>
          <p:nvPr>
            <p:ph idx="1"/>
          </p:nvPr>
        </p:nvPicPr>
        <p:blipFill>
          <a:blip r:embed="rId2"/>
          <a:stretch>
            <a:fillRect/>
          </a:stretch>
        </p:blipFill>
        <p:spPr>
          <a:xfrm>
            <a:off x="636839" y="1789523"/>
            <a:ext cx="3640583" cy="5068477"/>
          </a:xfrm>
          <a:prstGeom prst="rect">
            <a:avLst/>
          </a:prstGeom>
        </p:spPr>
      </p:pic>
      <p:sp>
        <p:nvSpPr>
          <p:cNvPr id="4" name="Tijdelijke aanduiding voor dianummer 3">
            <a:extLst>
              <a:ext uri="{FF2B5EF4-FFF2-40B4-BE49-F238E27FC236}">
                <a16:creationId xmlns:a16="http://schemas.microsoft.com/office/drawing/2014/main" id="{B508A3FD-C6DA-A14F-12F4-39ED1B7C596F}"/>
              </a:ext>
            </a:extLst>
          </p:cNvPr>
          <p:cNvSpPr>
            <a:spLocks noGrp="1"/>
          </p:cNvSpPr>
          <p:nvPr>
            <p:ph type="sldNum" sz="quarter" idx="12"/>
          </p:nvPr>
        </p:nvSpPr>
        <p:spPr/>
        <p:txBody>
          <a:bodyPr/>
          <a:lstStyle/>
          <a:p>
            <a:fld id="{E7EC8477-0083-483A-9DD0-453B4510FFAF}" type="slidenum">
              <a:rPr lang="fr-BE" smtClean="0"/>
              <a:t>15</a:t>
            </a:fld>
            <a:endParaRPr lang="fr-BE" dirty="0"/>
          </a:p>
        </p:txBody>
      </p:sp>
      <p:pic>
        <p:nvPicPr>
          <p:cNvPr id="6" name="Afbeelding 5">
            <a:extLst>
              <a:ext uri="{FF2B5EF4-FFF2-40B4-BE49-F238E27FC236}">
                <a16:creationId xmlns:a16="http://schemas.microsoft.com/office/drawing/2014/main" id="{BF859953-3FB3-2DE4-3401-E40AEE2398C5}"/>
              </a:ext>
            </a:extLst>
          </p:cNvPr>
          <p:cNvPicPr>
            <a:picLocks noChangeAspect="1"/>
          </p:cNvPicPr>
          <p:nvPr/>
        </p:nvPicPr>
        <p:blipFill>
          <a:blip r:embed="rId3"/>
          <a:stretch>
            <a:fillRect/>
          </a:stretch>
        </p:blipFill>
        <p:spPr>
          <a:xfrm>
            <a:off x="4256171" y="1789523"/>
            <a:ext cx="3658409" cy="5068478"/>
          </a:xfrm>
          <a:prstGeom prst="rect">
            <a:avLst/>
          </a:prstGeom>
        </p:spPr>
      </p:pic>
      <p:pic>
        <p:nvPicPr>
          <p:cNvPr id="7" name="Afbeelding 6">
            <a:extLst>
              <a:ext uri="{FF2B5EF4-FFF2-40B4-BE49-F238E27FC236}">
                <a16:creationId xmlns:a16="http://schemas.microsoft.com/office/drawing/2014/main" id="{FDE89AF5-42F4-6AC9-5202-92FC3B8958A6}"/>
              </a:ext>
            </a:extLst>
          </p:cNvPr>
          <p:cNvPicPr>
            <a:picLocks noChangeAspect="1"/>
          </p:cNvPicPr>
          <p:nvPr/>
        </p:nvPicPr>
        <p:blipFill>
          <a:blip r:embed="rId4"/>
          <a:stretch>
            <a:fillRect/>
          </a:stretch>
        </p:blipFill>
        <p:spPr>
          <a:xfrm>
            <a:off x="7914580" y="1690688"/>
            <a:ext cx="3523386" cy="3151395"/>
          </a:xfrm>
          <a:prstGeom prst="rect">
            <a:avLst/>
          </a:prstGeom>
        </p:spPr>
      </p:pic>
    </p:spTree>
    <p:extLst>
      <p:ext uri="{BB962C8B-B14F-4D97-AF65-F5344CB8AC3E}">
        <p14:creationId xmlns:p14="http://schemas.microsoft.com/office/powerpoint/2010/main" val="3983118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E9BEC9-85B4-29D7-CF54-268B1907360C}"/>
              </a:ext>
            </a:extLst>
          </p:cNvPr>
          <p:cNvSpPr>
            <a:spLocks noGrp="1"/>
          </p:cNvSpPr>
          <p:nvPr>
            <p:ph type="title"/>
          </p:nvPr>
        </p:nvSpPr>
        <p:spPr/>
        <p:txBody>
          <a:bodyPr/>
          <a:lstStyle/>
          <a:p>
            <a:pPr algn="just"/>
            <a:r>
              <a:rPr kumimoji="0" lang="fr-FR" sz="2800" b="1" i="0" u="none" strike="noStrike" kern="1200" cap="none" spc="0" normalizeH="0" baseline="0" noProof="0" dirty="0">
                <a:ln>
                  <a:noFill/>
                </a:ln>
                <a:solidFill>
                  <a:prstClr val="black"/>
                </a:solidFill>
                <a:effectLst/>
                <a:uLnTx/>
                <a:uFillTx/>
                <a:latin typeface="Calibri Light" panose="020F0302020204030204"/>
                <a:ea typeface="+mj-ea"/>
                <a:cs typeface="+mj-cs"/>
              </a:rPr>
              <a:t>CESE – SOC 729 Avis d’initiative- Garantir une solidarité européenne forte pour les patients atteints de maladies rares- </a:t>
            </a:r>
            <a:r>
              <a:rPr kumimoji="0" lang="fr-FR" sz="2800" b="1" i="0" u="sng" strike="noStrike" kern="1200" cap="none" spc="0" normalizeH="0" baseline="0" noProof="0" dirty="0">
                <a:ln>
                  <a:noFill/>
                </a:ln>
                <a:solidFill>
                  <a:prstClr val="black"/>
                </a:solidFill>
                <a:effectLst/>
                <a:uLnTx/>
                <a:uFillTx/>
                <a:latin typeface="Calibri Light" panose="020F0302020204030204"/>
                <a:ea typeface="+mj-ea"/>
                <a:cs typeface="+mj-cs"/>
              </a:rPr>
              <a:t>Conclusions et recommandations</a:t>
            </a:r>
            <a:endParaRPr lang="nl-BE" dirty="0"/>
          </a:p>
        </p:txBody>
      </p:sp>
      <p:sp>
        <p:nvSpPr>
          <p:cNvPr id="4" name="Tijdelijke aanduiding voor dianummer 3">
            <a:extLst>
              <a:ext uri="{FF2B5EF4-FFF2-40B4-BE49-F238E27FC236}">
                <a16:creationId xmlns:a16="http://schemas.microsoft.com/office/drawing/2014/main" id="{80815DCF-F779-D034-7767-E8F94BF9BC0C}"/>
              </a:ext>
            </a:extLst>
          </p:cNvPr>
          <p:cNvSpPr>
            <a:spLocks noGrp="1"/>
          </p:cNvSpPr>
          <p:nvPr>
            <p:ph type="sldNum" sz="quarter" idx="12"/>
          </p:nvPr>
        </p:nvSpPr>
        <p:spPr/>
        <p:txBody>
          <a:bodyPr/>
          <a:lstStyle/>
          <a:p>
            <a:fld id="{E7EC8477-0083-483A-9DD0-453B4510FFAF}" type="slidenum">
              <a:rPr lang="fr-BE" smtClean="0"/>
              <a:t>16</a:t>
            </a:fld>
            <a:endParaRPr lang="fr-BE" dirty="0"/>
          </a:p>
        </p:txBody>
      </p:sp>
      <p:sp>
        <p:nvSpPr>
          <p:cNvPr id="5" name="Tijdelijke aanduiding voor inhoud 2">
            <a:extLst>
              <a:ext uri="{FF2B5EF4-FFF2-40B4-BE49-F238E27FC236}">
                <a16:creationId xmlns:a16="http://schemas.microsoft.com/office/drawing/2014/main" id="{C6234749-16F7-3D36-348C-D0AAAF1556B1}"/>
              </a:ext>
            </a:extLst>
          </p:cNvPr>
          <p:cNvSpPr txBox="1">
            <a:spLocks/>
          </p:cNvSpPr>
          <p:nvPr/>
        </p:nvSpPr>
        <p:spPr>
          <a:xfrm>
            <a:off x="838200" y="1847850"/>
            <a:ext cx="10515600"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nl-BE" sz="1400" dirty="0"/>
              <a:t>1.1… </a:t>
            </a:r>
            <a:r>
              <a:rPr lang="fr-FR" sz="1400" dirty="0">
                <a:ea typeface="Times New Roman" panose="02020603050405020304" pitchFamily="18" charset="0"/>
              </a:rPr>
              <a:t>Le CESE déplore profondément de devoir réitérer</a:t>
            </a:r>
            <a:r>
              <a:rPr lang="fr-FR" sz="1400" b="1" dirty="0">
                <a:ea typeface="Times New Roman" panose="02020603050405020304" pitchFamily="18" charset="0"/>
              </a:rPr>
              <a:t>, plus de dix ans </a:t>
            </a:r>
            <a:r>
              <a:rPr lang="fr-FR" sz="1400" dirty="0">
                <a:ea typeface="Times New Roman" panose="02020603050405020304" pitchFamily="18" charset="0"/>
              </a:rPr>
              <a:t>après l’adoption de cet avis, son appel en faveur d’une approche européenne globale qui tienne compte de l’ensemble des besoins des personnes atteintes de maladies rares; </a:t>
            </a:r>
            <a:r>
              <a:rPr lang="fr-FR" sz="1400" b="1" dirty="0">
                <a:ea typeface="Times New Roman" panose="02020603050405020304" pitchFamily="18" charset="0"/>
              </a:rPr>
              <a:t>il réclame des solutions européennes pour atténuer l’impact des maladies rares sur la vie quotidienne, familiale et professionnelle.</a:t>
            </a:r>
            <a:endParaRPr lang="en-GB" sz="1400" b="1" dirty="0">
              <a:ea typeface="Times New Roman" panose="02020603050405020304" pitchFamily="18" charset="0"/>
            </a:endParaRPr>
          </a:p>
          <a:p>
            <a:pPr marL="0" indent="0" algn="just">
              <a:buFont typeface="Arial" panose="020B0604020202020204" pitchFamily="34" charset="0"/>
              <a:buNone/>
            </a:pPr>
            <a:r>
              <a:rPr lang="en-GB" sz="1400" dirty="0">
                <a:ea typeface="Times New Roman" panose="02020603050405020304" pitchFamily="18" charset="0"/>
              </a:rPr>
              <a:t>1.2 …</a:t>
            </a:r>
            <a:r>
              <a:rPr lang="fr-FR" sz="1400" dirty="0">
                <a:ea typeface="Times New Roman" panose="02020603050405020304" pitchFamily="18" charset="0"/>
              </a:rPr>
              <a:t> Il est indispensable, pour accélérer le diagnostic et le traitement des maladies rares, de soutenir la recherche fondamentale et</a:t>
            </a:r>
            <a:r>
              <a:rPr lang="fr-FR" sz="1400" b="1" dirty="0">
                <a:ea typeface="Times New Roman" panose="02020603050405020304" pitchFamily="18" charset="0"/>
              </a:rPr>
              <a:t> un espace européen des données de santé (EHDS) </a:t>
            </a:r>
            <a:r>
              <a:rPr lang="fr-FR" sz="1400" dirty="0">
                <a:ea typeface="Times New Roman" panose="02020603050405020304" pitchFamily="18" charset="0"/>
              </a:rPr>
              <a:t>fondé sur le principe FAIR (faciles à trouver, accessibles, interopérables et réutilisables). </a:t>
            </a:r>
          </a:p>
          <a:p>
            <a:pPr marL="0" indent="0" algn="just">
              <a:buFont typeface="Arial" panose="020B0604020202020204" pitchFamily="34" charset="0"/>
              <a:buNone/>
            </a:pPr>
            <a:r>
              <a:rPr lang="en-GB" sz="1400" dirty="0">
                <a:ea typeface="Times New Roman" panose="02020603050405020304" pitchFamily="18" charset="0"/>
              </a:rPr>
              <a:t>1.3 … </a:t>
            </a:r>
            <a:r>
              <a:rPr lang="fr-FR" sz="1400" dirty="0">
                <a:ea typeface="Times New Roman" panose="02020603050405020304" pitchFamily="18" charset="0"/>
              </a:rPr>
              <a:t>sur les similitudes entre les patients atteints de maladies rares en ce qui concerne les parcours et les difficultés d’accès à la protection sociale, en dépit de l’hétérogénéité ou de la multitude de maladies, et sur la dispersion des patients et de l’expertise.</a:t>
            </a:r>
          </a:p>
          <a:p>
            <a:pPr marL="0" indent="0" algn="just">
              <a:buFont typeface="Arial" panose="020B0604020202020204" pitchFamily="34" charset="0"/>
              <a:buNone/>
            </a:pPr>
            <a:r>
              <a:rPr lang="en-GB" sz="1400" dirty="0">
                <a:ea typeface="Times New Roman" panose="02020603050405020304" pitchFamily="18" charset="0"/>
              </a:rPr>
              <a:t>1.4… </a:t>
            </a:r>
            <a:r>
              <a:rPr lang="fr-FR" sz="1400" dirty="0">
                <a:ea typeface="Times New Roman" panose="02020603050405020304" pitchFamily="18" charset="0"/>
              </a:rPr>
              <a:t>visant à garantir que la situation des patients atteints de maladies rares ne soit </a:t>
            </a:r>
            <a:r>
              <a:rPr lang="fr-FR" sz="1400" b="1" dirty="0">
                <a:ea typeface="Times New Roman" panose="02020603050405020304" pitchFamily="18" charset="0"/>
              </a:rPr>
              <a:t>pas aggravée par les inégalités en matière de santé.</a:t>
            </a:r>
          </a:p>
          <a:p>
            <a:pPr marL="0" indent="0" algn="just">
              <a:buFont typeface="Arial" panose="020B0604020202020204" pitchFamily="34" charset="0"/>
              <a:buNone/>
            </a:pPr>
            <a:r>
              <a:rPr lang="nl-BE" sz="1400" dirty="0"/>
              <a:t>1.5 …</a:t>
            </a:r>
            <a:r>
              <a:rPr lang="fr-FR" sz="1400" dirty="0"/>
              <a:t>le but d’élaborer </a:t>
            </a:r>
            <a:r>
              <a:rPr lang="fr-FR" sz="1400" b="1" dirty="0"/>
              <a:t>un plan d’action européen global sur les maladies rares</a:t>
            </a:r>
            <a:r>
              <a:rPr lang="fr-FR" sz="1400" dirty="0"/>
              <a:t>, assorti d’objectifs SMART réalisables d’ici à 2030</a:t>
            </a:r>
          </a:p>
          <a:p>
            <a:pPr marL="0" indent="0" algn="just">
              <a:buFont typeface="Arial" panose="020B0604020202020204" pitchFamily="34" charset="0"/>
              <a:buNone/>
            </a:pPr>
            <a:r>
              <a:rPr lang="en-GB" sz="1400" dirty="0"/>
              <a:t>1.6</a:t>
            </a:r>
            <a:r>
              <a:rPr lang="en-GB" sz="1400" b="1" dirty="0"/>
              <a:t> </a:t>
            </a:r>
            <a:r>
              <a:rPr lang="fr-FR" sz="1400" dirty="0">
                <a:ea typeface="Times New Roman" panose="02020603050405020304" pitchFamily="18" charset="0"/>
              </a:rPr>
              <a:t>de l’utiliser comme modèle afin de créer </a:t>
            </a:r>
            <a:r>
              <a:rPr lang="fr-FR" sz="1400" b="1" dirty="0">
                <a:ea typeface="Times New Roman" panose="02020603050405020304" pitchFamily="18" charset="0"/>
              </a:rPr>
              <a:t>une nouvelle autorité européenne </a:t>
            </a:r>
            <a:r>
              <a:rPr lang="fr-FR" sz="1400" dirty="0">
                <a:ea typeface="Times New Roman" panose="02020603050405020304" pitchFamily="18" charset="0"/>
              </a:rPr>
              <a:t>pour les maladies non transmissibles qui favoriserait la coordination et la solidarité en matière de maladies rares, afin de coordonner la mise en œuvre </a:t>
            </a:r>
            <a:r>
              <a:rPr lang="fr-FR" sz="1400" b="1" dirty="0">
                <a:ea typeface="Times New Roman" panose="02020603050405020304" pitchFamily="18" charset="0"/>
              </a:rPr>
              <a:t>d’un plan d’action européen </a:t>
            </a:r>
            <a:r>
              <a:rPr lang="fr-FR" sz="1400" dirty="0">
                <a:ea typeface="Times New Roman" panose="02020603050405020304" pitchFamily="18" charset="0"/>
              </a:rPr>
              <a:t>sur les maladies rares et de garantir une approche européenne des maladies rares non transmissibles</a:t>
            </a:r>
          </a:p>
          <a:p>
            <a:pPr marL="0" indent="0" algn="just">
              <a:buFont typeface="Arial" panose="020B0604020202020204" pitchFamily="34" charset="0"/>
              <a:buNone/>
            </a:pPr>
            <a:r>
              <a:rPr lang="en-GB" sz="1400" dirty="0"/>
              <a:t>1.7</a:t>
            </a:r>
            <a:r>
              <a:rPr lang="en-GB" sz="1400" b="1" dirty="0">
                <a:ea typeface="Times New Roman" panose="02020603050405020304" pitchFamily="18" charset="0"/>
              </a:rPr>
              <a:t> </a:t>
            </a:r>
            <a:r>
              <a:rPr lang="fr-FR" sz="1400" dirty="0">
                <a:ea typeface="Times New Roman" panose="02020603050405020304" pitchFamily="18" charset="0"/>
              </a:rPr>
              <a:t>Le CESE recommande au prochain </a:t>
            </a:r>
            <a:r>
              <a:rPr lang="fr-FR" sz="1400" b="1" dirty="0">
                <a:ea typeface="Times New Roman" panose="02020603050405020304" pitchFamily="18" charset="0"/>
              </a:rPr>
              <a:t>trio de présidences (2023-2024), composé de l’Espagne, de la Belgique et de la Hongrie</a:t>
            </a:r>
            <a:r>
              <a:rPr lang="fr-FR" sz="1400" dirty="0">
                <a:ea typeface="Times New Roman" panose="02020603050405020304" pitchFamily="18" charset="0"/>
              </a:rPr>
              <a:t>, de continuer à faire figurer la politique en matière de maladies rares parmi ses préoccupations, compte tenu de l’évaluation réalisée en 2022 par les réseaux européens de référence (RER) et de l’engagement pris par la Commission de réviser sa stratégie sur les maladies rares d’ici le début de 2023 en intégrant les maladies rares dans la politique de santé publique en </a:t>
            </a:r>
            <a:r>
              <a:rPr lang="fr-FR" sz="1400" b="1" dirty="0">
                <a:ea typeface="Times New Roman" panose="02020603050405020304" pitchFamily="18" charset="0"/>
              </a:rPr>
              <a:t>vue de son prochain mandat. </a:t>
            </a:r>
          </a:p>
          <a:p>
            <a:pPr marL="0" indent="0" algn="just">
              <a:buFont typeface="Arial" panose="020B0604020202020204" pitchFamily="34" charset="0"/>
              <a:buNone/>
            </a:pPr>
            <a:r>
              <a:rPr lang="nl-BE" sz="1400" dirty="0"/>
              <a:t>1.9 …</a:t>
            </a:r>
            <a:r>
              <a:rPr lang="fr-FR" sz="1400" dirty="0">
                <a:ea typeface="Times New Roman" panose="02020603050405020304" pitchFamily="18" charset="0"/>
              </a:rPr>
              <a:t>d’une perspective globale par rapport aux besoins et aux </a:t>
            </a:r>
            <a:r>
              <a:rPr lang="fr-FR" sz="1400" b="1" dirty="0">
                <a:ea typeface="Times New Roman" panose="02020603050405020304" pitchFamily="18" charset="0"/>
              </a:rPr>
              <a:t>parcours des patients, qui pourraient bénéficier d’une prise en charge médicale et sociale intégrée et d’une coordination centralisée des soins</a:t>
            </a:r>
            <a:r>
              <a:rPr lang="fr-FR" sz="1400" dirty="0">
                <a:ea typeface="Times New Roman" panose="02020603050405020304" pitchFamily="18" charset="0"/>
              </a:rPr>
              <a:t>, et surtout d’une optimisation de l’accessibilité financière des soins. </a:t>
            </a:r>
            <a:endParaRPr lang="nl-BE" sz="1400" dirty="0"/>
          </a:p>
        </p:txBody>
      </p:sp>
    </p:spTree>
    <p:extLst>
      <p:ext uri="{BB962C8B-B14F-4D97-AF65-F5344CB8AC3E}">
        <p14:creationId xmlns:p14="http://schemas.microsoft.com/office/powerpoint/2010/main" val="1351853710"/>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1FEAA3-FE1D-63DF-2891-77C4E549C61F}"/>
              </a:ext>
            </a:extLst>
          </p:cNvPr>
          <p:cNvSpPr>
            <a:spLocks noGrp="1"/>
          </p:cNvSpPr>
          <p:nvPr>
            <p:ph type="title"/>
          </p:nvPr>
        </p:nvSpPr>
        <p:spPr/>
        <p:txBody>
          <a:bodyPr/>
          <a:lstStyle/>
          <a:p>
            <a:pPr algn="just"/>
            <a:r>
              <a:rPr kumimoji="0" lang="fr-FR" sz="2800" b="1" i="0" u="none" strike="noStrike" kern="1200" cap="none" spc="0" normalizeH="0" baseline="0" noProof="0" dirty="0">
                <a:ln>
                  <a:noFill/>
                </a:ln>
                <a:solidFill>
                  <a:prstClr val="black"/>
                </a:solidFill>
                <a:effectLst/>
                <a:uLnTx/>
                <a:uFillTx/>
                <a:latin typeface="Calibri Light" panose="020F0302020204030204"/>
                <a:ea typeface="+mj-ea"/>
                <a:cs typeface="+mj-cs"/>
              </a:rPr>
              <a:t>CESE – SOC 729 Avis d’initiative- Garantir une solidarité européenne forte pour les patients atteints de maladies rares- </a:t>
            </a:r>
            <a:r>
              <a:rPr kumimoji="0" lang="fr-FR" sz="2800" b="1" i="0" u="sng" strike="noStrike" kern="1200" cap="none" spc="0" normalizeH="0" baseline="0" noProof="0" dirty="0">
                <a:ln>
                  <a:noFill/>
                </a:ln>
                <a:solidFill>
                  <a:prstClr val="black"/>
                </a:solidFill>
                <a:effectLst/>
                <a:uLnTx/>
                <a:uFillTx/>
                <a:latin typeface="Calibri Light" panose="020F0302020204030204"/>
                <a:ea typeface="+mj-ea"/>
                <a:cs typeface="+mj-cs"/>
              </a:rPr>
              <a:t>Conclusions et recommandations- « un appel politique » </a:t>
            </a:r>
            <a:endParaRPr lang="nl-BE" dirty="0"/>
          </a:p>
        </p:txBody>
      </p:sp>
      <p:sp>
        <p:nvSpPr>
          <p:cNvPr id="3" name="Tijdelijke aanduiding voor inhoud 2">
            <a:extLst>
              <a:ext uri="{FF2B5EF4-FFF2-40B4-BE49-F238E27FC236}">
                <a16:creationId xmlns:a16="http://schemas.microsoft.com/office/drawing/2014/main" id="{2ED2EC56-7545-D464-D59D-98419402FAB8}"/>
              </a:ext>
            </a:extLst>
          </p:cNvPr>
          <p:cNvSpPr>
            <a:spLocks noGrp="1"/>
          </p:cNvSpPr>
          <p:nvPr>
            <p:ph idx="1"/>
          </p:nvPr>
        </p:nvSpPr>
        <p:spPr/>
        <p:txBody>
          <a:bodyPr/>
          <a:lstStyle/>
          <a:p>
            <a:pPr marL="457200" lvl="1" indent="0" algn="just">
              <a:lnSpc>
                <a:spcPct val="120000"/>
              </a:lnSpc>
              <a:buNone/>
            </a:pPr>
            <a:r>
              <a:rPr lang="en-GB" sz="1600" dirty="0">
                <a:latin typeface="+mj-lt"/>
                <a:ea typeface="Times New Roman" panose="02020603050405020304" pitchFamily="18" charset="0"/>
              </a:rPr>
              <a:t>1.13 </a:t>
            </a:r>
            <a:r>
              <a:rPr lang="en-GB" sz="1600" dirty="0">
                <a:effectLst/>
                <a:latin typeface="+mj-lt"/>
                <a:ea typeface="Times New Roman" panose="02020603050405020304" pitchFamily="18" charset="0"/>
              </a:rPr>
              <a:t> </a:t>
            </a:r>
            <a:r>
              <a:rPr lang="fr-FR" sz="1600" dirty="0">
                <a:effectLst/>
                <a:latin typeface="+mj-lt"/>
                <a:ea typeface="Times New Roman" panose="02020603050405020304" pitchFamily="18" charset="0"/>
              </a:rPr>
              <a:t>Le CESE recommande de mener des </a:t>
            </a:r>
            <a:r>
              <a:rPr lang="fr-FR" sz="1600" b="1" dirty="0">
                <a:effectLst/>
                <a:latin typeface="+mj-lt"/>
                <a:ea typeface="Times New Roman" panose="02020603050405020304" pitchFamily="18" charset="0"/>
              </a:rPr>
              <a:t>études sur la possibilité de recourir à un fonds de solidarité pour les maladies rares,</a:t>
            </a:r>
            <a:r>
              <a:rPr lang="fr-FR" sz="1600" dirty="0">
                <a:effectLst/>
                <a:latin typeface="+mj-lt"/>
                <a:ea typeface="Times New Roman" panose="02020603050405020304" pitchFamily="18" charset="0"/>
              </a:rPr>
              <a:t> en particulier celles qui ne sont pas couvertes par les RER. Un tel fonds peut constituer un complément utile lorsque l’assurance maladie obligatoire ne couvre pas les coûts de traitement de maladies complexes ou rares ou des soins transfrontières, et le CESE estime </a:t>
            </a:r>
            <a:r>
              <a:rPr lang="fr-FR" sz="1600" b="1" dirty="0">
                <a:effectLst/>
                <a:latin typeface="+mj-lt"/>
                <a:ea typeface="Times New Roman" panose="02020603050405020304" pitchFamily="18" charset="0"/>
              </a:rPr>
              <a:t>qu’une mutualisation au niveau européen est une nécessité</a:t>
            </a:r>
            <a:r>
              <a:rPr lang="fr-FR" sz="1600" dirty="0">
                <a:effectLst/>
                <a:latin typeface="+mj-lt"/>
                <a:ea typeface="Times New Roman" panose="02020603050405020304" pitchFamily="18" charset="0"/>
              </a:rPr>
              <a:t>. Un fonds européen de solidarité pour les patients atteints de maladies rares devrait: </a:t>
            </a:r>
            <a:endParaRPr lang="nl-BE" sz="1600" dirty="0">
              <a:effectLst/>
              <a:latin typeface="+mj-lt"/>
              <a:ea typeface="Times New Roman" panose="02020603050405020304" pitchFamily="18" charset="0"/>
            </a:endParaRPr>
          </a:p>
          <a:p>
            <a:pPr marL="800100" lvl="1" indent="-342900" algn="just">
              <a:lnSpc>
                <a:spcPct val="120000"/>
              </a:lnSpc>
              <a:buFont typeface="Symbol" panose="05050102010706020507" pitchFamily="18" charset="2"/>
              <a:buChar char=""/>
            </a:pPr>
            <a:r>
              <a:rPr lang="fr-FR" sz="1000" dirty="0">
                <a:effectLst/>
                <a:latin typeface="+mj-lt"/>
                <a:ea typeface="Times New Roman" panose="02020603050405020304" pitchFamily="18" charset="0"/>
              </a:rPr>
              <a:t>avoir pour but </a:t>
            </a:r>
            <a:r>
              <a:rPr lang="fr-FR" sz="1000" b="1" dirty="0">
                <a:effectLst/>
                <a:latin typeface="+mj-lt"/>
                <a:ea typeface="Times New Roman" panose="02020603050405020304" pitchFamily="18" charset="0"/>
              </a:rPr>
              <a:t>d’éviter que les patients atteints de maladies rares n’aient à assumer des coûts exorbitants pour bénéficier de soins de santé nécessaires et justifiables </a:t>
            </a:r>
            <a:r>
              <a:rPr lang="fr-FR" sz="1000" dirty="0">
                <a:effectLst/>
                <a:latin typeface="+mj-lt"/>
                <a:ea typeface="Times New Roman" panose="02020603050405020304" pitchFamily="18" charset="0"/>
              </a:rPr>
              <a:t>sur le plan médical et disponibles dans l’Union, et </a:t>
            </a:r>
            <a:r>
              <a:rPr lang="fr-FR" sz="1000" b="1" dirty="0">
                <a:effectLst/>
                <a:latin typeface="+mj-lt"/>
                <a:ea typeface="Times New Roman" panose="02020603050405020304" pitchFamily="18" charset="0"/>
              </a:rPr>
              <a:t>qu’ils ne soient davantage exposés aux inégalités </a:t>
            </a:r>
            <a:r>
              <a:rPr lang="fr-FR" sz="1000" dirty="0">
                <a:effectLst/>
                <a:latin typeface="+mj-lt"/>
                <a:ea typeface="Times New Roman" panose="02020603050405020304" pitchFamily="18" charset="0"/>
              </a:rPr>
              <a:t>en matière de santé en raison de la rareté de leur maladie;</a:t>
            </a:r>
            <a:endParaRPr lang="nl-BE" sz="1000" dirty="0">
              <a:effectLst/>
              <a:latin typeface="+mj-lt"/>
              <a:ea typeface="Times New Roman" panose="02020603050405020304" pitchFamily="18" charset="0"/>
            </a:endParaRPr>
          </a:p>
          <a:p>
            <a:pPr marL="800100" lvl="1" indent="-342900" algn="just">
              <a:lnSpc>
                <a:spcPct val="120000"/>
              </a:lnSpc>
              <a:buFont typeface="Symbol" panose="05050102010706020507" pitchFamily="18" charset="2"/>
              <a:buChar char=""/>
            </a:pPr>
            <a:r>
              <a:rPr lang="fr-FR" sz="1000" b="1" dirty="0">
                <a:effectLst/>
                <a:latin typeface="+mj-lt"/>
                <a:ea typeface="Times New Roman" panose="02020603050405020304" pitchFamily="18" charset="0"/>
              </a:rPr>
              <a:t>incarner la solidarité européenne</a:t>
            </a:r>
            <a:r>
              <a:rPr lang="fr-FR" sz="1000" dirty="0">
                <a:effectLst/>
                <a:latin typeface="+mj-lt"/>
                <a:ea typeface="Times New Roman" panose="02020603050405020304" pitchFamily="18" charset="0"/>
              </a:rPr>
              <a:t> afin d’améliorer l’accès aux soins de santé disponibles dans l’ensemble de l’Union pour tous les patients atteints d’une maladie rare, mieux faire respecter les droits des patients en matière de soins de santé transfrontières, et optimiser et faciliter l’utilisation des RER;</a:t>
            </a:r>
            <a:endParaRPr lang="nl-BE" sz="1000" dirty="0">
              <a:effectLst/>
              <a:latin typeface="+mj-lt"/>
              <a:ea typeface="Times New Roman" panose="02020603050405020304" pitchFamily="18" charset="0"/>
            </a:endParaRPr>
          </a:p>
          <a:p>
            <a:pPr marL="800100" lvl="1" indent="-342900" algn="just">
              <a:lnSpc>
                <a:spcPct val="120000"/>
              </a:lnSpc>
              <a:buFont typeface="Symbol" panose="05050102010706020507" pitchFamily="18" charset="2"/>
              <a:buChar char=""/>
            </a:pPr>
            <a:r>
              <a:rPr lang="fr-FR" sz="1000" dirty="0">
                <a:effectLst/>
                <a:latin typeface="+mj-lt"/>
                <a:ea typeface="Times New Roman" panose="02020603050405020304" pitchFamily="18" charset="0"/>
              </a:rPr>
              <a:t>compléter les dispositions nationales en matière de sécurité sociale et d’assurance maladie grâce à un fonds destiné à couvrir les coûts connexes et inévitables liés aux soins transfrontières au sein de l’UE, et faciliter la coopération européenne visant à relever les défis en matière de santé publique, grâce à un soutien transfrontière structurel.</a:t>
            </a:r>
            <a:endParaRPr lang="nl-BE" sz="1000" dirty="0">
              <a:effectLst/>
              <a:latin typeface="+mj-lt"/>
              <a:ea typeface="Times New Roman" panose="02020603050405020304" pitchFamily="18" charset="0"/>
            </a:endParaRPr>
          </a:p>
          <a:p>
            <a:pPr marL="457200" lvl="1" indent="0" algn="just">
              <a:lnSpc>
                <a:spcPct val="120000"/>
              </a:lnSpc>
              <a:buNone/>
            </a:pPr>
            <a:endParaRPr lang="nl-BE" sz="1000" dirty="0">
              <a:effectLst/>
              <a:latin typeface="Times New Roman" panose="02020603050405020304" pitchFamily="18" charset="0"/>
              <a:ea typeface="Times New Roman" panose="02020603050405020304" pitchFamily="18" charset="0"/>
            </a:endParaRPr>
          </a:p>
          <a:p>
            <a:endParaRPr lang="nl-BE" dirty="0"/>
          </a:p>
        </p:txBody>
      </p:sp>
      <p:sp>
        <p:nvSpPr>
          <p:cNvPr id="4" name="Tijdelijke aanduiding voor dianummer 3">
            <a:extLst>
              <a:ext uri="{FF2B5EF4-FFF2-40B4-BE49-F238E27FC236}">
                <a16:creationId xmlns:a16="http://schemas.microsoft.com/office/drawing/2014/main" id="{8902B564-0BD4-1D76-F840-1228496C46FF}"/>
              </a:ext>
            </a:extLst>
          </p:cNvPr>
          <p:cNvSpPr>
            <a:spLocks noGrp="1"/>
          </p:cNvSpPr>
          <p:nvPr>
            <p:ph type="sldNum" sz="quarter" idx="12"/>
          </p:nvPr>
        </p:nvSpPr>
        <p:spPr/>
        <p:txBody>
          <a:bodyPr/>
          <a:lstStyle/>
          <a:p>
            <a:fld id="{E7EC8477-0083-483A-9DD0-453B4510FFAF}" type="slidenum">
              <a:rPr lang="fr-BE" smtClean="0"/>
              <a:t>17</a:t>
            </a:fld>
            <a:endParaRPr lang="fr-BE" dirty="0"/>
          </a:p>
        </p:txBody>
      </p:sp>
    </p:spTree>
    <p:extLst>
      <p:ext uri="{BB962C8B-B14F-4D97-AF65-F5344CB8AC3E}">
        <p14:creationId xmlns:p14="http://schemas.microsoft.com/office/powerpoint/2010/main" val="566637849"/>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1D2882-4713-CCA5-C788-2011A8CC24DE}"/>
              </a:ext>
            </a:extLst>
          </p:cNvPr>
          <p:cNvSpPr>
            <a:spLocks noGrp="1"/>
          </p:cNvSpPr>
          <p:nvPr>
            <p:ph type="title"/>
          </p:nvPr>
        </p:nvSpPr>
        <p:spPr/>
        <p:txBody>
          <a:bodyPr>
            <a:normAutofit/>
          </a:bodyPr>
          <a:lstStyle/>
          <a:p>
            <a:pPr algn="just"/>
            <a:r>
              <a:rPr lang="fr-FR" sz="2800" b="1" dirty="0"/>
              <a:t>Garantir une solidarité européenne forte pour les patients atteints de maladies rares- </a:t>
            </a:r>
            <a:r>
              <a:rPr lang="fr-FR" sz="2800" b="1" u="sng" dirty="0"/>
              <a:t>idées clés du CESE pour créer une politique européenne de R&amp;D centrée sur le patient.</a:t>
            </a:r>
            <a:endParaRPr lang="nl-BE" sz="2800" b="1" u="sng" dirty="0"/>
          </a:p>
        </p:txBody>
      </p:sp>
      <p:graphicFrame>
        <p:nvGraphicFramePr>
          <p:cNvPr id="5" name="Tijdelijke aanduiding voor inhoud 4">
            <a:extLst>
              <a:ext uri="{FF2B5EF4-FFF2-40B4-BE49-F238E27FC236}">
                <a16:creationId xmlns:a16="http://schemas.microsoft.com/office/drawing/2014/main" id="{2B138897-A862-47B2-07AF-04CE032EDDF2}"/>
              </a:ext>
            </a:extLst>
          </p:cNvPr>
          <p:cNvGraphicFramePr>
            <a:graphicFrameLocks noGrp="1"/>
          </p:cNvGraphicFramePr>
          <p:nvPr>
            <p:ph idx="1"/>
            <p:extLst>
              <p:ext uri="{D42A27DB-BD31-4B8C-83A1-F6EECF244321}">
                <p14:modId xmlns:p14="http://schemas.microsoft.com/office/powerpoint/2010/main" val="2917366780"/>
              </p:ext>
            </p:extLst>
          </p:nvPr>
        </p:nvGraphicFramePr>
        <p:xfrm>
          <a:off x="2247900" y="1371600"/>
          <a:ext cx="7124700" cy="52006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ijdelijke aanduiding voor dianummer 3">
            <a:extLst>
              <a:ext uri="{FF2B5EF4-FFF2-40B4-BE49-F238E27FC236}">
                <a16:creationId xmlns:a16="http://schemas.microsoft.com/office/drawing/2014/main" id="{E2F3CB65-E362-6415-7696-3D83F8088F84}"/>
              </a:ext>
            </a:extLst>
          </p:cNvPr>
          <p:cNvSpPr>
            <a:spLocks noGrp="1"/>
          </p:cNvSpPr>
          <p:nvPr>
            <p:ph type="sldNum" sz="quarter" idx="12"/>
          </p:nvPr>
        </p:nvSpPr>
        <p:spPr/>
        <p:txBody>
          <a:bodyPr/>
          <a:lstStyle/>
          <a:p>
            <a:fld id="{E7EC8477-0083-483A-9DD0-453B4510FFAF}" type="slidenum">
              <a:rPr lang="fr-BE" smtClean="0"/>
              <a:t>18</a:t>
            </a:fld>
            <a:endParaRPr lang="fr-BE" dirty="0"/>
          </a:p>
        </p:txBody>
      </p:sp>
    </p:spTree>
    <p:extLst>
      <p:ext uri="{BB962C8B-B14F-4D97-AF65-F5344CB8AC3E}">
        <p14:creationId xmlns:p14="http://schemas.microsoft.com/office/powerpoint/2010/main" val="1688518185"/>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69A051-8B87-498B-A196-DD33DEC1CF71}"/>
              </a:ext>
            </a:extLst>
          </p:cNvPr>
          <p:cNvSpPr>
            <a:spLocks noGrp="1"/>
          </p:cNvSpPr>
          <p:nvPr>
            <p:ph type="title"/>
          </p:nvPr>
        </p:nvSpPr>
        <p:spPr/>
        <p:txBody>
          <a:bodyPr anchor="ctr">
            <a:normAutofit/>
          </a:bodyPr>
          <a:lstStyle/>
          <a:p>
            <a:pPr algn="just"/>
            <a:r>
              <a:rPr lang="fr-FR" sz="2800" b="1" dirty="0"/>
              <a:t>Garantir une solidarité européenne forte pour les patients atteints de maladies rares- </a:t>
            </a:r>
            <a:r>
              <a:rPr lang="fr-FR" sz="2800" b="1" u="sng" dirty="0"/>
              <a:t>La Commission européenne évalue les conclusions et les recommandations.</a:t>
            </a:r>
            <a:endParaRPr lang="nl-BE" sz="2800" dirty="0"/>
          </a:p>
        </p:txBody>
      </p:sp>
      <p:pic>
        <p:nvPicPr>
          <p:cNvPr id="6" name="Tijdelijke aanduiding voor inhoud 5" descr="Afbeelding met tekst, schermopname, Lettertype, nummer&#10;&#10;Automatisch gegenereerde beschrijving">
            <a:extLst>
              <a:ext uri="{FF2B5EF4-FFF2-40B4-BE49-F238E27FC236}">
                <a16:creationId xmlns:a16="http://schemas.microsoft.com/office/drawing/2014/main" id="{72930C94-0168-8683-126F-28DF02C5E3E1}"/>
              </a:ext>
            </a:extLst>
          </p:cNvPr>
          <p:cNvPicPr>
            <a:picLocks noGrp="1" noChangeAspect="1"/>
          </p:cNvPicPr>
          <p:nvPr>
            <p:ph idx="1"/>
          </p:nvPr>
        </p:nvPicPr>
        <p:blipFill>
          <a:blip r:embed="rId4"/>
          <a:stretch>
            <a:fillRect/>
          </a:stretch>
        </p:blipFill>
        <p:spPr>
          <a:xfrm>
            <a:off x="2244787" y="1825625"/>
            <a:ext cx="7702426" cy="4351338"/>
          </a:xfrm>
          <a:noFill/>
        </p:spPr>
      </p:pic>
      <p:sp>
        <p:nvSpPr>
          <p:cNvPr id="4" name="Tijdelijke aanduiding voor dianummer 3">
            <a:extLst>
              <a:ext uri="{FF2B5EF4-FFF2-40B4-BE49-F238E27FC236}">
                <a16:creationId xmlns:a16="http://schemas.microsoft.com/office/drawing/2014/main" id="{0775D5BE-2D40-5E19-9D3F-FD7C4304EFBB}"/>
              </a:ext>
            </a:extLst>
          </p:cNvPr>
          <p:cNvSpPr>
            <a:spLocks noGrp="1"/>
          </p:cNvSpPr>
          <p:nvPr>
            <p:ph type="sldNum" sz="quarter" idx="12"/>
          </p:nvPr>
        </p:nvSpPr>
        <p:spPr/>
        <p:txBody>
          <a:bodyPr anchor="ctr">
            <a:normAutofit/>
          </a:bodyPr>
          <a:lstStyle/>
          <a:p>
            <a:pPr>
              <a:spcAft>
                <a:spcPts val="600"/>
              </a:spcAft>
            </a:pPr>
            <a:fld id="{E7EC8477-0083-483A-9DD0-453B4510FFAF}" type="slidenum">
              <a:rPr lang="fr-BE" smtClean="0"/>
              <a:pPr>
                <a:spcAft>
                  <a:spcPts val="600"/>
                </a:spcAft>
              </a:pPr>
              <a:t>19</a:t>
            </a:fld>
            <a:endParaRPr lang="fr-BE"/>
          </a:p>
        </p:txBody>
      </p:sp>
    </p:spTree>
    <p:extLst>
      <p:ext uri="{BB962C8B-B14F-4D97-AF65-F5344CB8AC3E}">
        <p14:creationId xmlns:p14="http://schemas.microsoft.com/office/powerpoint/2010/main" val="3151202862"/>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460AF5-A1E9-B581-1AB1-0298A21C9C11}"/>
              </a:ext>
            </a:extLst>
          </p:cNvPr>
          <p:cNvSpPr>
            <a:spLocks noGrp="1"/>
          </p:cNvSpPr>
          <p:nvPr>
            <p:ph type="title"/>
          </p:nvPr>
        </p:nvSpPr>
        <p:spPr>
          <a:xfrm>
            <a:off x="1038225" y="1281113"/>
            <a:ext cx="10515600" cy="1325563"/>
          </a:xfrm>
        </p:spPr>
        <p:txBody>
          <a:bodyPr/>
          <a:lstStyle/>
          <a:p>
            <a:r>
              <a:rPr lang="nl-BE" dirty="0" err="1"/>
              <a:t>Contenu</a:t>
            </a:r>
            <a:r>
              <a:rPr lang="nl-BE" dirty="0"/>
              <a:t> </a:t>
            </a:r>
          </a:p>
        </p:txBody>
      </p:sp>
      <p:sp>
        <p:nvSpPr>
          <p:cNvPr id="3" name="Tijdelijke aanduiding voor inhoud 2">
            <a:extLst>
              <a:ext uri="{FF2B5EF4-FFF2-40B4-BE49-F238E27FC236}">
                <a16:creationId xmlns:a16="http://schemas.microsoft.com/office/drawing/2014/main" id="{42FE73CE-F58A-0C7E-1502-BCE0A65311A8}"/>
              </a:ext>
            </a:extLst>
          </p:cNvPr>
          <p:cNvSpPr>
            <a:spLocks noGrp="1"/>
          </p:cNvSpPr>
          <p:nvPr>
            <p:ph idx="1"/>
          </p:nvPr>
        </p:nvSpPr>
        <p:spPr>
          <a:xfrm>
            <a:off x="933450" y="2305844"/>
            <a:ext cx="10515600" cy="4351338"/>
          </a:xfrm>
        </p:spPr>
        <p:txBody>
          <a:bodyPr>
            <a:normAutofit fontScale="70000" lnSpcReduction="20000"/>
          </a:bodyPr>
          <a:lstStyle/>
          <a:p>
            <a:pPr algn="just"/>
            <a:r>
              <a:rPr lang="fr-FR" sz="2000" dirty="0">
                <a:latin typeface="+mj-lt"/>
              </a:rPr>
              <a:t>Garantir une solidarité européenne forte pour les patients atteints de maladies rares: EMR - des réalités qui inspirent les possibilités dans l'UE.</a:t>
            </a:r>
            <a:endParaRPr lang="nl-BE" sz="2000" dirty="0">
              <a:latin typeface="+mj-lt"/>
            </a:endParaRPr>
          </a:p>
          <a:p>
            <a:pPr algn="just"/>
            <a:r>
              <a:rPr lang="nl-BE" sz="2000" dirty="0">
                <a:latin typeface="+mj-lt"/>
              </a:rPr>
              <a:t>Rare… mais pas seul</a:t>
            </a:r>
          </a:p>
          <a:p>
            <a:pPr algn="just"/>
            <a:r>
              <a:rPr lang="nl-BE" sz="2000" dirty="0">
                <a:latin typeface="+mj-lt"/>
              </a:rPr>
              <a:t>EMRaDi : les mutuelles s'engagent</a:t>
            </a:r>
          </a:p>
          <a:p>
            <a:pPr algn="just"/>
            <a:r>
              <a:rPr lang="fr-FR" sz="2000" dirty="0">
                <a:latin typeface="+mj-lt"/>
              </a:rPr>
              <a:t>Comment rendre l’action de l’UE pour les maladies rares mieux adaptée aux besoins des patients et de leurs proches? Des avancées locales et transfrontalières aux solutions européennes </a:t>
            </a:r>
          </a:p>
          <a:p>
            <a:pPr algn="just"/>
            <a:r>
              <a:rPr lang="fr-FR" sz="2000" dirty="0">
                <a:latin typeface="+mj-lt"/>
              </a:rPr>
              <a:t>Garantir une solidarité européenne forte pour les patients atteints de maladies rares: EMR - des réalités qui inspirent les possibilités dans l’UE.</a:t>
            </a:r>
          </a:p>
          <a:p>
            <a:pPr algn="just"/>
            <a:r>
              <a:rPr lang="fr-FR" sz="2000" dirty="0">
                <a:latin typeface="+mj-lt"/>
              </a:rPr>
              <a:t>CESE – SOC 729 Avis d’initiative- audition </a:t>
            </a:r>
          </a:p>
          <a:p>
            <a:pPr algn="just"/>
            <a:r>
              <a:rPr lang="fr-FR" sz="2000" dirty="0">
                <a:latin typeface="+mj-lt"/>
              </a:rPr>
              <a:t>Conclusions et recommandations</a:t>
            </a:r>
          </a:p>
          <a:p>
            <a:pPr algn="just"/>
            <a:r>
              <a:rPr lang="fr-FR" sz="2000" dirty="0">
                <a:latin typeface="+mj-lt"/>
              </a:rPr>
              <a:t>Conclusions et recommandations- « un appel politique » </a:t>
            </a:r>
          </a:p>
          <a:p>
            <a:pPr algn="just"/>
            <a:r>
              <a:rPr lang="fr-FR" sz="2000" dirty="0">
                <a:latin typeface="+mj-lt"/>
              </a:rPr>
              <a:t>idées clés du CESE pour créer une politique européenne de R&amp;D centrée sur le patient</a:t>
            </a:r>
          </a:p>
          <a:p>
            <a:pPr algn="just"/>
            <a:r>
              <a:rPr lang="fr-FR" sz="2000" dirty="0">
                <a:latin typeface="+mj-lt"/>
              </a:rPr>
              <a:t>La Commission européenne évalue les conclusions et les recommandations.</a:t>
            </a:r>
          </a:p>
          <a:p>
            <a:pPr algn="just"/>
            <a:r>
              <a:rPr lang="fr-FR" sz="2000" dirty="0">
                <a:latin typeface="+mj-lt"/>
              </a:rPr>
              <a:t>les enseignements à tirer de la politique de l'UE en matière de maladies rares </a:t>
            </a:r>
          </a:p>
          <a:p>
            <a:pPr algn="just"/>
            <a:r>
              <a:rPr lang="en-US" sz="2000" dirty="0">
                <a:latin typeface="+mj-lt"/>
              </a:rPr>
              <a:t>“Rare diseases and European Reference Networks: How to ensure European solidarity for patients?” Spanish presidency conference, Bilbao</a:t>
            </a:r>
          </a:p>
          <a:p>
            <a:pPr algn="just"/>
            <a:r>
              <a:rPr lang="fr-FR" sz="2000" dirty="0">
                <a:latin typeface="+mj-lt"/>
              </a:rPr>
              <a:t>Continuer le dynamique </a:t>
            </a:r>
          </a:p>
          <a:p>
            <a:pPr algn="just"/>
            <a:endParaRPr lang="fr-FR" sz="2000" dirty="0">
              <a:latin typeface="+mj-lt"/>
            </a:endParaRPr>
          </a:p>
          <a:p>
            <a:pPr algn="just"/>
            <a:endParaRPr lang="fr-FR" sz="2000" dirty="0">
              <a:latin typeface="+mj-lt"/>
            </a:endParaRPr>
          </a:p>
          <a:p>
            <a:pPr algn="just"/>
            <a:endParaRPr lang="nl-BE" sz="2000" dirty="0">
              <a:latin typeface="+mj-lt"/>
            </a:endParaRPr>
          </a:p>
        </p:txBody>
      </p:sp>
      <p:sp>
        <p:nvSpPr>
          <p:cNvPr id="4" name="Tijdelijke aanduiding voor dianummer 3">
            <a:extLst>
              <a:ext uri="{FF2B5EF4-FFF2-40B4-BE49-F238E27FC236}">
                <a16:creationId xmlns:a16="http://schemas.microsoft.com/office/drawing/2014/main" id="{BF115AC2-4453-8A75-128F-BBC510ED553B}"/>
              </a:ext>
            </a:extLst>
          </p:cNvPr>
          <p:cNvSpPr>
            <a:spLocks noGrp="1"/>
          </p:cNvSpPr>
          <p:nvPr>
            <p:ph type="sldNum" sz="quarter" idx="12"/>
          </p:nvPr>
        </p:nvSpPr>
        <p:spPr/>
        <p:txBody>
          <a:bodyPr/>
          <a:lstStyle/>
          <a:p>
            <a:fld id="{E7EC8477-0083-483A-9DD0-453B4510FFAF}" type="slidenum">
              <a:rPr lang="fr-BE" smtClean="0"/>
              <a:t>2</a:t>
            </a:fld>
            <a:endParaRPr lang="fr-BE" dirty="0"/>
          </a:p>
        </p:txBody>
      </p:sp>
    </p:spTree>
    <p:extLst>
      <p:ext uri="{BB962C8B-B14F-4D97-AF65-F5344CB8AC3E}">
        <p14:creationId xmlns:p14="http://schemas.microsoft.com/office/powerpoint/2010/main" val="280147925"/>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4E1A18-51F3-9D63-CCD8-BE82B48E7F6C}"/>
              </a:ext>
            </a:extLst>
          </p:cNvPr>
          <p:cNvSpPr>
            <a:spLocks noGrp="1"/>
          </p:cNvSpPr>
          <p:nvPr>
            <p:ph type="title"/>
          </p:nvPr>
        </p:nvSpPr>
        <p:spPr/>
        <p:txBody>
          <a:bodyPr/>
          <a:lstStyle/>
          <a:p>
            <a:pPr algn="just"/>
            <a:r>
              <a:rPr kumimoji="0" lang="fr-FR" sz="2800" b="1" i="0" u="none" strike="noStrike" kern="1200" cap="none" spc="0" normalizeH="0" baseline="0" noProof="0" dirty="0">
                <a:ln>
                  <a:noFill/>
                </a:ln>
                <a:solidFill>
                  <a:prstClr val="black"/>
                </a:solidFill>
                <a:effectLst/>
                <a:uLnTx/>
                <a:uFillTx/>
                <a:latin typeface="Calibri Light" panose="020F0302020204030204"/>
                <a:ea typeface="+mj-ea"/>
                <a:cs typeface="+mj-cs"/>
              </a:rPr>
              <a:t>Garantir une solidarité européenne forte pour les patients atteints de maladies rares- </a:t>
            </a:r>
            <a:r>
              <a:rPr kumimoji="0" lang="fr-FR" sz="2800" b="1" i="0" u="sng" strike="noStrike" kern="1200" cap="none" spc="0" normalizeH="0" baseline="0" noProof="0" dirty="0">
                <a:ln>
                  <a:noFill/>
                </a:ln>
                <a:solidFill>
                  <a:prstClr val="black"/>
                </a:solidFill>
                <a:effectLst/>
                <a:uLnTx/>
                <a:uFillTx/>
                <a:latin typeface="Calibri Light" panose="020F0302020204030204"/>
                <a:ea typeface="+mj-ea"/>
                <a:cs typeface="+mj-cs"/>
              </a:rPr>
              <a:t>La Commission européenne évalue les conclusions et les recommandations.</a:t>
            </a:r>
            <a:endParaRPr lang="nl-BE" dirty="0"/>
          </a:p>
        </p:txBody>
      </p:sp>
      <p:pic>
        <p:nvPicPr>
          <p:cNvPr id="6" name="Tijdelijke aanduiding voor inhoud 5">
            <a:extLst>
              <a:ext uri="{FF2B5EF4-FFF2-40B4-BE49-F238E27FC236}">
                <a16:creationId xmlns:a16="http://schemas.microsoft.com/office/drawing/2014/main" id="{B9FD380C-1C83-F6C8-455E-DCE33BD0E630}"/>
              </a:ext>
            </a:extLst>
          </p:cNvPr>
          <p:cNvPicPr>
            <a:picLocks noGrp="1" noChangeAspect="1"/>
          </p:cNvPicPr>
          <p:nvPr>
            <p:ph idx="1"/>
          </p:nvPr>
        </p:nvPicPr>
        <p:blipFill>
          <a:blip r:embed="rId4"/>
          <a:stretch>
            <a:fillRect/>
          </a:stretch>
        </p:blipFill>
        <p:spPr>
          <a:xfrm>
            <a:off x="1770325" y="1825625"/>
            <a:ext cx="8651350" cy="4351338"/>
          </a:xfrm>
        </p:spPr>
      </p:pic>
      <p:sp>
        <p:nvSpPr>
          <p:cNvPr id="4" name="Tijdelijke aanduiding voor dianummer 3">
            <a:extLst>
              <a:ext uri="{FF2B5EF4-FFF2-40B4-BE49-F238E27FC236}">
                <a16:creationId xmlns:a16="http://schemas.microsoft.com/office/drawing/2014/main" id="{1F2C96A7-F9E1-4B5A-29C1-5EF8F373F2E4}"/>
              </a:ext>
            </a:extLst>
          </p:cNvPr>
          <p:cNvSpPr>
            <a:spLocks noGrp="1"/>
          </p:cNvSpPr>
          <p:nvPr>
            <p:ph type="sldNum" sz="quarter" idx="12"/>
          </p:nvPr>
        </p:nvSpPr>
        <p:spPr/>
        <p:txBody>
          <a:bodyPr/>
          <a:lstStyle/>
          <a:p>
            <a:fld id="{E7EC8477-0083-483A-9DD0-453B4510FFAF}" type="slidenum">
              <a:rPr lang="fr-BE" smtClean="0"/>
              <a:t>20</a:t>
            </a:fld>
            <a:endParaRPr lang="fr-BE" dirty="0"/>
          </a:p>
        </p:txBody>
      </p:sp>
    </p:spTree>
    <p:extLst>
      <p:ext uri="{BB962C8B-B14F-4D97-AF65-F5344CB8AC3E}">
        <p14:creationId xmlns:p14="http://schemas.microsoft.com/office/powerpoint/2010/main" val="3781944138"/>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D93D19-8B8D-408C-C7D4-1C8B1F80BF11}"/>
              </a:ext>
            </a:extLst>
          </p:cNvPr>
          <p:cNvSpPr>
            <a:spLocks noGrp="1"/>
          </p:cNvSpPr>
          <p:nvPr>
            <p:ph type="title"/>
          </p:nvPr>
        </p:nvSpPr>
        <p:spPr/>
        <p:txBody>
          <a:bodyPr>
            <a:normAutofit/>
          </a:bodyPr>
          <a:lstStyle/>
          <a:p>
            <a:pPr algn="just"/>
            <a:r>
              <a:rPr lang="fr-FR" sz="2800" b="1" dirty="0"/>
              <a:t>Garantir une solidarité européenne forte pour les patients atteints de maladies rares- </a:t>
            </a:r>
            <a:r>
              <a:rPr lang="fr-FR" sz="2800" b="1" u="sng" dirty="0"/>
              <a:t>les enseignements à tirer de la politique de l'UE en matière de maladies rares </a:t>
            </a:r>
            <a:endParaRPr lang="nl-BE" sz="2800" b="1" u="sng" dirty="0"/>
          </a:p>
        </p:txBody>
      </p:sp>
      <p:sp>
        <p:nvSpPr>
          <p:cNvPr id="3" name="Tijdelijke aanduiding voor inhoud 2">
            <a:extLst>
              <a:ext uri="{FF2B5EF4-FFF2-40B4-BE49-F238E27FC236}">
                <a16:creationId xmlns:a16="http://schemas.microsoft.com/office/drawing/2014/main" id="{FF2323A1-A507-FABA-4BF0-96E96824AE3D}"/>
              </a:ext>
            </a:extLst>
          </p:cNvPr>
          <p:cNvSpPr>
            <a:spLocks noGrp="1"/>
          </p:cNvSpPr>
          <p:nvPr>
            <p:ph idx="1"/>
          </p:nvPr>
        </p:nvSpPr>
        <p:spPr>
          <a:xfrm>
            <a:off x="838200" y="1844675"/>
            <a:ext cx="10515600" cy="4351338"/>
          </a:xfrm>
        </p:spPr>
        <p:txBody>
          <a:bodyPr>
            <a:normAutofit lnSpcReduction="10000"/>
          </a:bodyPr>
          <a:lstStyle/>
          <a:p>
            <a:pPr marL="0" indent="0" algn="just">
              <a:buNone/>
            </a:pPr>
            <a:r>
              <a:rPr lang="fr-FR" sz="2000" b="1" u="sng" dirty="0"/>
              <a:t>à court terme</a:t>
            </a:r>
            <a:endParaRPr lang="fr-FR" sz="2000" dirty="0">
              <a:solidFill>
                <a:srgbClr val="C00000"/>
              </a:solidFill>
              <a:latin typeface="+mj-lt"/>
            </a:endParaRPr>
          </a:p>
          <a:p>
            <a:pPr algn="just">
              <a:buFont typeface="Wingdings" panose="05000000000000000000" pitchFamily="2" charset="2"/>
              <a:buChar char="Ø"/>
            </a:pPr>
            <a:r>
              <a:rPr lang="fr-FR" sz="2000" dirty="0">
                <a:solidFill>
                  <a:srgbClr val="C00000"/>
                </a:solidFill>
                <a:latin typeface="+mj-lt"/>
              </a:rPr>
              <a:t>Politique pharmaceutique de l’UE</a:t>
            </a:r>
          </a:p>
          <a:p>
            <a:r>
              <a:rPr lang="fr-FR" sz="1700" dirty="0">
                <a:latin typeface="+mj-lt"/>
              </a:rPr>
              <a:t>Accessibilité et caractère abordable des médicaments MR/ Orphelin</a:t>
            </a:r>
          </a:p>
          <a:p>
            <a:r>
              <a:rPr lang="fr-FR" sz="1700" dirty="0">
                <a:latin typeface="+mj-lt"/>
              </a:rPr>
              <a:t>CESE 1.9 - Fonds de solidarité, 2.6.1 - Extension de l'exclusivité, 2.6.4 - 5:10 000 </a:t>
            </a:r>
          </a:p>
          <a:p>
            <a:pPr algn="just">
              <a:buFont typeface="Wingdings" panose="05000000000000000000" pitchFamily="2" charset="2"/>
              <a:buChar char="Ø"/>
            </a:pPr>
            <a:r>
              <a:rPr lang="fr-FR" sz="2000" dirty="0">
                <a:solidFill>
                  <a:srgbClr val="C00000"/>
                </a:solidFill>
                <a:latin typeface="+mj-lt"/>
              </a:rPr>
              <a:t>EHDS</a:t>
            </a:r>
          </a:p>
          <a:p>
            <a:r>
              <a:rPr lang="fr-FR" sz="1600" dirty="0">
                <a:latin typeface="+mj-lt"/>
              </a:rPr>
              <a:t>Participation de la société civile à la création et à la mise en œuvre</a:t>
            </a:r>
          </a:p>
          <a:p>
            <a:r>
              <a:rPr lang="fr-FR" sz="1600" dirty="0">
                <a:latin typeface="+mj-lt"/>
              </a:rPr>
              <a:t>Soutien à la culture numérique en matière de santé des citoyens (patients atteints de maladies rares et professionnels de la santé)</a:t>
            </a:r>
          </a:p>
          <a:p>
            <a:pPr algn="just">
              <a:buFont typeface="Wingdings" panose="05000000000000000000" pitchFamily="2" charset="2"/>
              <a:buChar char="Ø"/>
            </a:pPr>
            <a:r>
              <a:rPr lang="fr-FR" sz="2000" dirty="0">
                <a:solidFill>
                  <a:srgbClr val="C00000"/>
                </a:solidFill>
                <a:latin typeface="+mj-lt"/>
              </a:rPr>
              <a:t>Évaluation des Réseaux européens de référence&amp; intégration dans les sys. </a:t>
            </a:r>
            <a:r>
              <a:rPr lang="fr-FR" sz="2000" dirty="0" err="1">
                <a:solidFill>
                  <a:srgbClr val="C00000"/>
                </a:solidFill>
                <a:latin typeface="+mj-lt"/>
              </a:rPr>
              <a:t>nat</a:t>
            </a:r>
            <a:r>
              <a:rPr lang="fr-FR" sz="2000" dirty="0">
                <a:solidFill>
                  <a:srgbClr val="C00000"/>
                </a:solidFill>
                <a:latin typeface="+mj-lt"/>
              </a:rPr>
              <a:t>.</a:t>
            </a:r>
          </a:p>
          <a:p>
            <a:r>
              <a:rPr lang="fr-FR" sz="1600" dirty="0">
                <a:latin typeface="+mj-lt"/>
              </a:rPr>
              <a:t>Une révision ambitieuse de la stratégie de l'UE en matière de santé publique</a:t>
            </a:r>
          </a:p>
          <a:p>
            <a:pPr marL="0" indent="0" algn="just">
              <a:buNone/>
            </a:pPr>
            <a:r>
              <a:rPr lang="fr-FR" sz="2000" b="1" u="sng" dirty="0"/>
              <a:t>Cycle politique 2024 :</a:t>
            </a:r>
          </a:p>
          <a:p>
            <a:pPr algn="just">
              <a:buFont typeface="Wingdings" panose="05000000000000000000" pitchFamily="2" charset="2"/>
              <a:buChar char="Ø"/>
            </a:pPr>
            <a:r>
              <a:rPr lang="fr-FR" sz="2000" dirty="0">
                <a:solidFill>
                  <a:srgbClr val="C00000"/>
                </a:solidFill>
                <a:latin typeface="+mj-lt"/>
              </a:rPr>
              <a:t> politique en matière de santé publique et de maladies rares </a:t>
            </a:r>
          </a:p>
          <a:p>
            <a:r>
              <a:rPr lang="fr-FR" sz="1600" dirty="0">
                <a:latin typeface="+mj-lt"/>
              </a:rPr>
              <a:t>Plan d'action européen</a:t>
            </a:r>
            <a:endParaRPr lang="nl-BE" sz="1600" dirty="0">
              <a:latin typeface="+mj-lt"/>
            </a:endParaRPr>
          </a:p>
        </p:txBody>
      </p:sp>
      <p:sp>
        <p:nvSpPr>
          <p:cNvPr id="4" name="Tijdelijke aanduiding voor dianummer 3">
            <a:extLst>
              <a:ext uri="{FF2B5EF4-FFF2-40B4-BE49-F238E27FC236}">
                <a16:creationId xmlns:a16="http://schemas.microsoft.com/office/drawing/2014/main" id="{5F551FBF-2959-9B5E-2953-93D4BCD9D1BB}"/>
              </a:ext>
            </a:extLst>
          </p:cNvPr>
          <p:cNvSpPr>
            <a:spLocks noGrp="1"/>
          </p:cNvSpPr>
          <p:nvPr>
            <p:ph type="sldNum" sz="quarter" idx="12"/>
          </p:nvPr>
        </p:nvSpPr>
        <p:spPr/>
        <p:txBody>
          <a:bodyPr/>
          <a:lstStyle/>
          <a:p>
            <a:fld id="{E7EC8477-0083-483A-9DD0-453B4510FFAF}" type="slidenum">
              <a:rPr lang="fr-BE" smtClean="0"/>
              <a:t>21</a:t>
            </a:fld>
            <a:endParaRPr lang="fr-BE" dirty="0"/>
          </a:p>
        </p:txBody>
      </p:sp>
    </p:spTree>
    <p:extLst>
      <p:ext uri="{BB962C8B-B14F-4D97-AF65-F5344CB8AC3E}">
        <p14:creationId xmlns:p14="http://schemas.microsoft.com/office/powerpoint/2010/main" val="156973106"/>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887F02-D9D5-F73E-6CC5-B6EFA2BAB1FE}"/>
              </a:ext>
            </a:extLst>
          </p:cNvPr>
          <p:cNvSpPr>
            <a:spLocks noGrp="1"/>
          </p:cNvSpPr>
          <p:nvPr>
            <p:ph type="title"/>
          </p:nvPr>
        </p:nvSpPr>
        <p:spPr>
          <a:xfrm>
            <a:off x="838200" y="362080"/>
            <a:ext cx="10515600" cy="1325563"/>
          </a:xfrm>
        </p:spPr>
        <p:txBody>
          <a:bodyPr>
            <a:normAutofit fontScale="90000"/>
          </a:bodyPr>
          <a:lstStyle/>
          <a:p>
            <a:r>
              <a:rPr lang="en-GB" dirty="0"/>
              <a:t>“Rare diseases and European Reference Networks: How to ensure European solidarity for patients?” </a:t>
            </a:r>
            <a:r>
              <a:rPr lang="en-GB" u="sng" dirty="0"/>
              <a:t>Spanish presidency conference, Bilbao</a:t>
            </a:r>
          </a:p>
        </p:txBody>
      </p:sp>
      <p:pic>
        <p:nvPicPr>
          <p:cNvPr id="5" name="Tijdelijke aanduiding voor inhoud 4" descr="Afbeelding met tekst, menu, schermopname, teken&#10;&#10;Automatisch gegenereerde beschrijving">
            <a:extLst>
              <a:ext uri="{FF2B5EF4-FFF2-40B4-BE49-F238E27FC236}">
                <a16:creationId xmlns:a16="http://schemas.microsoft.com/office/drawing/2014/main" id="{F378163F-81E2-6B26-B1D0-46D9BD1B7100}"/>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rot="5400000">
            <a:off x="553175" y="2686782"/>
            <a:ext cx="4352925" cy="3265352"/>
          </a:xfrm>
          <a:prstGeom prst="rect">
            <a:avLst/>
          </a:prstGeom>
        </p:spPr>
      </p:pic>
      <p:sp>
        <p:nvSpPr>
          <p:cNvPr id="4" name="Tijdelijke aanduiding voor dianummer 3">
            <a:extLst>
              <a:ext uri="{FF2B5EF4-FFF2-40B4-BE49-F238E27FC236}">
                <a16:creationId xmlns:a16="http://schemas.microsoft.com/office/drawing/2014/main" id="{C70A413D-E9E6-4FCD-1144-B223CDD11D67}"/>
              </a:ext>
            </a:extLst>
          </p:cNvPr>
          <p:cNvSpPr>
            <a:spLocks noGrp="1"/>
          </p:cNvSpPr>
          <p:nvPr>
            <p:ph type="sldNum" sz="quarter" idx="12"/>
          </p:nvPr>
        </p:nvSpPr>
        <p:spPr/>
        <p:txBody>
          <a:bodyPr/>
          <a:lstStyle/>
          <a:p>
            <a:fld id="{E7EC8477-0083-483A-9DD0-453B4510FFAF}" type="slidenum">
              <a:rPr lang="fr-BE" smtClean="0"/>
              <a:t>22</a:t>
            </a:fld>
            <a:endParaRPr lang="fr-BE" dirty="0"/>
          </a:p>
        </p:txBody>
      </p:sp>
      <p:sp>
        <p:nvSpPr>
          <p:cNvPr id="9" name="Tekstvak 8">
            <a:extLst>
              <a:ext uri="{FF2B5EF4-FFF2-40B4-BE49-F238E27FC236}">
                <a16:creationId xmlns:a16="http://schemas.microsoft.com/office/drawing/2014/main" id="{6821D398-B92D-ECA2-9343-E6BD1D9E739D}"/>
              </a:ext>
            </a:extLst>
          </p:cNvPr>
          <p:cNvSpPr txBox="1"/>
          <p:nvPr/>
        </p:nvSpPr>
        <p:spPr>
          <a:xfrm>
            <a:off x="4962525" y="2142995"/>
            <a:ext cx="5895975" cy="2031325"/>
          </a:xfrm>
          <a:prstGeom prst="rect">
            <a:avLst/>
          </a:prstGeom>
          <a:noFill/>
        </p:spPr>
        <p:txBody>
          <a:bodyPr wrap="square" rtlCol="0">
            <a:spAutoFit/>
          </a:bodyPr>
          <a:lstStyle/>
          <a:p>
            <a:pPr algn="just"/>
            <a:r>
              <a:rPr lang="en-US" dirty="0"/>
              <a:t>Session 1: rare diseases: organisational models and good practices in health and social care</a:t>
            </a:r>
          </a:p>
          <a:p>
            <a:pPr algn="just"/>
            <a:r>
              <a:rPr lang="en-US" dirty="0"/>
              <a:t>Session 2: European reference networks for rare diseases: consolidation, future and integration into EU health systems</a:t>
            </a:r>
          </a:p>
          <a:p>
            <a:pPr algn="just"/>
            <a:r>
              <a:rPr lang="en-US" dirty="0"/>
              <a:t>Session 3: generating, exchanging and applying knowledge</a:t>
            </a:r>
          </a:p>
          <a:p>
            <a:pPr algn="just"/>
            <a:r>
              <a:rPr lang="en-US" dirty="0"/>
              <a:t>Session 4: remaining challenges linked to research into rare diseases</a:t>
            </a:r>
            <a:endParaRPr lang="nl-BE" dirty="0"/>
          </a:p>
        </p:txBody>
      </p:sp>
    </p:spTree>
    <p:extLst>
      <p:ext uri="{BB962C8B-B14F-4D97-AF65-F5344CB8AC3E}">
        <p14:creationId xmlns:p14="http://schemas.microsoft.com/office/powerpoint/2010/main" val="622794717"/>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BE2C9A-4CA6-811F-E60C-7BA5C8253A1F}"/>
              </a:ext>
            </a:extLst>
          </p:cNvPr>
          <p:cNvSpPr>
            <a:spLocks noGrp="1"/>
          </p:cNvSpPr>
          <p:nvPr>
            <p:ph type="title"/>
          </p:nvPr>
        </p:nvSpPr>
        <p:spPr/>
        <p:txBody>
          <a:bodyPr/>
          <a:lstStyle/>
          <a:p>
            <a:r>
              <a:rPr lang="fr-FR" sz="2800" b="1" dirty="0"/>
              <a:t>Garantir une solidarité européenne forte pour les patients atteints de maladies rares-</a:t>
            </a:r>
            <a:r>
              <a:rPr lang="fr-FR" sz="2800" b="1" u="sng" dirty="0"/>
              <a:t>continuer le dynamique </a:t>
            </a:r>
            <a:endParaRPr lang="nl-BE" sz="2800" b="1" u="sng" dirty="0"/>
          </a:p>
        </p:txBody>
      </p:sp>
      <p:pic>
        <p:nvPicPr>
          <p:cNvPr id="5" name="Picture 6" descr="OFBS | Observatoire Franco-Belge de la Santé">
            <a:extLst>
              <a:ext uri="{FF2B5EF4-FFF2-40B4-BE49-F238E27FC236}">
                <a16:creationId xmlns:a16="http://schemas.microsoft.com/office/drawing/2014/main" id="{F76143DE-BA65-949E-6FEA-07509458E118}"/>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120079" y="3035785"/>
            <a:ext cx="1900238" cy="1793298"/>
          </a:xfrm>
          <a:prstGeom prst="rect">
            <a:avLst/>
          </a:prstGeom>
          <a:noFill/>
          <a:extLst>
            <a:ext uri="{909E8E84-426E-40DD-AFC4-6F175D3DCCD1}">
              <a14:hiddenFill xmlns:a14="http://schemas.microsoft.com/office/drawing/2010/main">
                <a:solidFill>
                  <a:srgbClr val="FFFFFF"/>
                </a:solidFill>
              </a14:hiddenFill>
            </a:ext>
          </a:extLst>
        </p:spPr>
      </p:pic>
      <p:sp>
        <p:nvSpPr>
          <p:cNvPr id="4" name="Tijdelijke aanduiding voor dianummer 3">
            <a:extLst>
              <a:ext uri="{FF2B5EF4-FFF2-40B4-BE49-F238E27FC236}">
                <a16:creationId xmlns:a16="http://schemas.microsoft.com/office/drawing/2014/main" id="{5289CBB9-AB79-93AF-503B-3896C030D594}"/>
              </a:ext>
            </a:extLst>
          </p:cNvPr>
          <p:cNvSpPr>
            <a:spLocks noGrp="1"/>
          </p:cNvSpPr>
          <p:nvPr>
            <p:ph type="sldNum" sz="quarter" idx="12"/>
          </p:nvPr>
        </p:nvSpPr>
        <p:spPr/>
        <p:txBody>
          <a:bodyPr/>
          <a:lstStyle/>
          <a:p>
            <a:fld id="{E7EC8477-0083-483A-9DD0-453B4510FFAF}" type="slidenum">
              <a:rPr lang="fr-BE" smtClean="0"/>
              <a:t>23</a:t>
            </a:fld>
            <a:endParaRPr lang="fr-BE" dirty="0"/>
          </a:p>
        </p:txBody>
      </p:sp>
      <p:pic>
        <p:nvPicPr>
          <p:cNvPr id="6" name="Picture 5" title="EESCLogo_EN">
            <a:extLst>
              <a:ext uri="{FF2B5EF4-FFF2-40B4-BE49-F238E27FC236}">
                <a16:creationId xmlns:a16="http://schemas.microsoft.com/office/drawing/2014/main" id="{A0D7A05D-D32C-D56F-7357-90596AF2DD47}"/>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5608951" y="2827931"/>
            <a:ext cx="2635417" cy="2209006"/>
          </a:xfrm>
          <a:prstGeom prst="rect">
            <a:avLst/>
          </a:prstGeom>
        </p:spPr>
      </p:pic>
    </p:spTree>
    <p:extLst>
      <p:ext uri="{BB962C8B-B14F-4D97-AF65-F5344CB8AC3E}">
        <p14:creationId xmlns:p14="http://schemas.microsoft.com/office/powerpoint/2010/main" val="3877756673"/>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022FEB49-96F7-B96B-F4EF-601851BD93AB}"/>
              </a:ext>
            </a:extLst>
          </p:cNvPr>
          <p:cNvSpPr>
            <a:spLocks noGrp="1"/>
          </p:cNvSpPr>
          <p:nvPr>
            <p:ph idx="1"/>
          </p:nvPr>
        </p:nvSpPr>
        <p:spPr/>
        <p:txBody>
          <a:bodyPr/>
          <a:lstStyle/>
          <a:p>
            <a:pPr marL="0" indent="0" algn="ctr">
              <a:buNone/>
            </a:pPr>
            <a:endParaRPr lang="nl-BE" dirty="0"/>
          </a:p>
          <a:p>
            <a:pPr marL="0" indent="0" algn="ctr">
              <a:buNone/>
            </a:pPr>
            <a:endParaRPr lang="nl-BE" dirty="0"/>
          </a:p>
          <a:p>
            <a:pPr marL="0" indent="0" algn="ctr">
              <a:buNone/>
            </a:pPr>
            <a:r>
              <a:rPr lang="nl-BE" dirty="0"/>
              <a:t>Merci</a:t>
            </a:r>
          </a:p>
          <a:p>
            <a:pPr marL="0" indent="0" algn="ctr">
              <a:buNone/>
            </a:pPr>
            <a:endParaRPr lang="nl-BE" dirty="0">
              <a:hlinkClick r:id="rId4"/>
            </a:endParaRPr>
          </a:p>
          <a:p>
            <a:pPr marL="0" indent="0" algn="ctr">
              <a:buNone/>
            </a:pPr>
            <a:r>
              <a:rPr lang="nl-BE" dirty="0">
                <a:hlinkClick r:id="rId4"/>
              </a:rPr>
              <a:t>Alain.coheur@solidaris.be</a:t>
            </a:r>
            <a:r>
              <a:rPr lang="nl-BE" dirty="0"/>
              <a:t> </a:t>
            </a:r>
          </a:p>
        </p:txBody>
      </p:sp>
      <p:sp>
        <p:nvSpPr>
          <p:cNvPr id="4" name="Tijdelijke aanduiding voor dianummer 3">
            <a:extLst>
              <a:ext uri="{FF2B5EF4-FFF2-40B4-BE49-F238E27FC236}">
                <a16:creationId xmlns:a16="http://schemas.microsoft.com/office/drawing/2014/main" id="{03672233-5527-4574-8F55-6F2A699363C9}"/>
              </a:ext>
            </a:extLst>
          </p:cNvPr>
          <p:cNvSpPr>
            <a:spLocks noGrp="1"/>
          </p:cNvSpPr>
          <p:nvPr>
            <p:ph type="sldNum" sz="quarter" idx="12"/>
          </p:nvPr>
        </p:nvSpPr>
        <p:spPr/>
        <p:txBody>
          <a:bodyPr/>
          <a:lstStyle/>
          <a:p>
            <a:fld id="{E7EC8477-0083-483A-9DD0-453B4510FFAF}" type="slidenum">
              <a:rPr lang="fr-BE" smtClean="0"/>
              <a:t>24</a:t>
            </a:fld>
            <a:endParaRPr lang="fr-BE" dirty="0"/>
          </a:p>
        </p:txBody>
      </p:sp>
      <p:pic>
        <p:nvPicPr>
          <p:cNvPr id="5" name="Picture 5" title="EESCLogo_EN">
            <a:extLst>
              <a:ext uri="{FF2B5EF4-FFF2-40B4-BE49-F238E27FC236}">
                <a16:creationId xmlns:a16="http://schemas.microsoft.com/office/drawing/2014/main" id="{DA0DE77A-76DD-B5BD-2AC0-636322A65EEB}"/>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3908258" y="4765992"/>
            <a:ext cx="1792605" cy="1239520"/>
          </a:xfrm>
          <a:prstGeom prst="rect">
            <a:avLst/>
          </a:prstGeom>
        </p:spPr>
      </p:pic>
      <p:pic>
        <p:nvPicPr>
          <p:cNvPr id="6" name="Afbeelding 5">
            <a:extLst>
              <a:ext uri="{FF2B5EF4-FFF2-40B4-BE49-F238E27FC236}">
                <a16:creationId xmlns:a16="http://schemas.microsoft.com/office/drawing/2014/main" id="{FF5F32B0-FE3A-C50A-A8EB-57977C676D31}"/>
              </a:ext>
            </a:extLst>
          </p:cNvPr>
          <p:cNvPicPr>
            <a:picLocks noChangeAspect="1"/>
          </p:cNvPicPr>
          <p:nvPr/>
        </p:nvPicPr>
        <p:blipFill>
          <a:blip r:embed="rId6"/>
          <a:stretch>
            <a:fillRect/>
          </a:stretch>
        </p:blipFill>
        <p:spPr>
          <a:xfrm>
            <a:off x="5703300" y="4844418"/>
            <a:ext cx="1948272" cy="948159"/>
          </a:xfrm>
          <a:prstGeom prst="rect">
            <a:avLst/>
          </a:prstGeom>
        </p:spPr>
      </p:pic>
    </p:spTree>
    <p:extLst>
      <p:ext uri="{BB962C8B-B14F-4D97-AF65-F5344CB8AC3E}">
        <p14:creationId xmlns:p14="http://schemas.microsoft.com/office/powerpoint/2010/main" val="279502385"/>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C76A8D-A3C2-49E5-9BE9-50AF0D40C633}"/>
              </a:ext>
            </a:extLst>
          </p:cNvPr>
          <p:cNvSpPr>
            <a:spLocks noGrp="1"/>
          </p:cNvSpPr>
          <p:nvPr>
            <p:ph type="title"/>
          </p:nvPr>
        </p:nvSpPr>
        <p:spPr>
          <a:xfrm>
            <a:off x="989112" y="898525"/>
            <a:ext cx="10962610" cy="986523"/>
          </a:xfrm>
        </p:spPr>
        <p:txBody>
          <a:bodyPr>
            <a:noAutofit/>
          </a:bodyPr>
          <a:lstStyle/>
          <a:p>
            <a:br>
              <a:rPr lang="nl-BE" sz="3600" dirty="0"/>
            </a:br>
            <a:r>
              <a:rPr lang="nl-BE" sz="3600" dirty="0"/>
              <a:t>Rare… mais pas seul</a:t>
            </a:r>
          </a:p>
        </p:txBody>
      </p:sp>
      <p:pic>
        <p:nvPicPr>
          <p:cNvPr id="5" name="Tijdelijke aanduiding voor inhoud 4">
            <a:extLst>
              <a:ext uri="{FF2B5EF4-FFF2-40B4-BE49-F238E27FC236}">
                <a16:creationId xmlns:a16="http://schemas.microsoft.com/office/drawing/2014/main" id="{1CF9AD2E-F41F-4BCE-BDC3-B6538F7576C4}"/>
              </a:ext>
            </a:extLst>
          </p:cNvPr>
          <p:cNvPicPr>
            <a:picLocks noGrp="1" noChangeAspect="1"/>
          </p:cNvPicPr>
          <p:nvPr>
            <p:ph idx="1"/>
          </p:nvPr>
        </p:nvPicPr>
        <p:blipFill>
          <a:blip r:embed="rId4"/>
          <a:stretch>
            <a:fillRect/>
          </a:stretch>
        </p:blipFill>
        <p:spPr>
          <a:xfrm>
            <a:off x="989112" y="2462212"/>
            <a:ext cx="10210800" cy="1933575"/>
          </a:xfrm>
        </p:spPr>
      </p:pic>
      <p:sp>
        <p:nvSpPr>
          <p:cNvPr id="3" name="Tekstvak 2">
            <a:extLst>
              <a:ext uri="{FF2B5EF4-FFF2-40B4-BE49-F238E27FC236}">
                <a16:creationId xmlns:a16="http://schemas.microsoft.com/office/drawing/2014/main" id="{272815CC-14E9-0A8C-5278-18E39DF90BC9}"/>
              </a:ext>
            </a:extLst>
          </p:cNvPr>
          <p:cNvSpPr txBox="1"/>
          <p:nvPr/>
        </p:nvSpPr>
        <p:spPr>
          <a:xfrm>
            <a:off x="8571012" y="4395787"/>
            <a:ext cx="5481305" cy="276999"/>
          </a:xfrm>
          <a:prstGeom prst="rect">
            <a:avLst/>
          </a:prstGeom>
          <a:noFill/>
        </p:spPr>
        <p:txBody>
          <a:bodyPr wrap="square" rtlCol="0">
            <a:spAutoFit/>
          </a:bodyPr>
          <a:lstStyle/>
          <a:p>
            <a:r>
              <a:rPr lang="nl-BE" sz="1200" u="sng" dirty="0">
                <a:solidFill>
                  <a:prstClr val="black"/>
                </a:solidFill>
              </a:rPr>
              <a:t> Source: </a:t>
            </a:r>
            <a:r>
              <a:rPr lang="nl-BE" sz="1200" u="sng" dirty="0">
                <a:solidFill>
                  <a:prstClr val="black"/>
                </a:solidFill>
                <a:hlinkClick r:id="rId5">
                  <a:extLst>
                    <a:ext uri="{A12FA001-AC4F-418D-AE19-62706E023703}">
                      <ahyp:hlinkClr xmlns:ahyp="http://schemas.microsoft.com/office/drawing/2018/hyperlinkcolor" val="tx"/>
                    </a:ext>
                  </a:extLst>
                </a:hlinkClick>
              </a:rPr>
              <a:t>fiche d'information "EMRaDi"</a:t>
            </a:r>
            <a:r>
              <a:rPr lang="nl-BE" sz="1200" u="sng" dirty="0">
                <a:solidFill>
                  <a:prstClr val="black"/>
                </a:solidFill>
              </a:rPr>
              <a:t> </a:t>
            </a:r>
          </a:p>
        </p:txBody>
      </p:sp>
      <p:sp>
        <p:nvSpPr>
          <p:cNvPr id="7" name="Tijdelijke aanduiding voor dianummer 6">
            <a:extLst>
              <a:ext uri="{FF2B5EF4-FFF2-40B4-BE49-F238E27FC236}">
                <a16:creationId xmlns:a16="http://schemas.microsoft.com/office/drawing/2014/main" id="{7173EAF5-DC87-26B9-2C09-DF5EA75606C6}"/>
              </a:ext>
            </a:extLst>
          </p:cNvPr>
          <p:cNvSpPr>
            <a:spLocks noGrp="1"/>
          </p:cNvSpPr>
          <p:nvPr>
            <p:ph type="sldNum" sz="quarter" idx="12"/>
          </p:nvPr>
        </p:nvSpPr>
        <p:spPr/>
        <p:txBody>
          <a:bodyPr/>
          <a:lstStyle/>
          <a:p>
            <a:fld id="{E7EC8477-0083-483A-9DD0-453B4510FFAF}" type="slidenum">
              <a:rPr lang="fr-BE" smtClean="0"/>
              <a:t>3</a:t>
            </a:fld>
            <a:endParaRPr lang="fr-BE" dirty="0"/>
          </a:p>
        </p:txBody>
      </p:sp>
    </p:spTree>
    <p:extLst>
      <p:ext uri="{BB962C8B-B14F-4D97-AF65-F5344CB8AC3E}">
        <p14:creationId xmlns:p14="http://schemas.microsoft.com/office/powerpoint/2010/main" val="3970989279"/>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ACC932-7FCC-4857-BF82-EB0B187C767F}"/>
              </a:ext>
            </a:extLst>
          </p:cNvPr>
          <p:cNvSpPr>
            <a:spLocks noGrp="1"/>
          </p:cNvSpPr>
          <p:nvPr>
            <p:ph type="title"/>
          </p:nvPr>
        </p:nvSpPr>
        <p:spPr>
          <a:xfrm>
            <a:off x="937057" y="1263848"/>
            <a:ext cx="10962610" cy="986523"/>
          </a:xfrm>
        </p:spPr>
        <p:txBody>
          <a:bodyPr>
            <a:normAutofit fontScale="90000"/>
          </a:bodyPr>
          <a:lstStyle/>
          <a:p>
            <a:r>
              <a:rPr lang="fr-FR" sz="4000" dirty="0"/>
              <a:t>EMRaDi : les mutuelles s'engagent</a:t>
            </a:r>
            <a:br>
              <a:rPr lang="nl-BE" dirty="0"/>
            </a:br>
            <a:endParaRPr lang="nl-BE" dirty="0"/>
          </a:p>
        </p:txBody>
      </p:sp>
      <p:pic>
        <p:nvPicPr>
          <p:cNvPr id="6" name="Afbeelding 5">
            <a:extLst>
              <a:ext uri="{FF2B5EF4-FFF2-40B4-BE49-F238E27FC236}">
                <a16:creationId xmlns:a16="http://schemas.microsoft.com/office/drawing/2014/main" id="{623B043E-3FD5-40CB-BF2D-0E6E591A0822}"/>
              </a:ext>
            </a:extLst>
          </p:cNvPr>
          <p:cNvPicPr>
            <a:picLocks noChangeAspect="1"/>
          </p:cNvPicPr>
          <p:nvPr/>
        </p:nvPicPr>
        <p:blipFill>
          <a:blip r:embed="rId4"/>
          <a:stretch>
            <a:fillRect/>
          </a:stretch>
        </p:blipFill>
        <p:spPr>
          <a:xfrm>
            <a:off x="4034100" y="2520783"/>
            <a:ext cx="7114649" cy="1383912"/>
          </a:xfrm>
          <a:prstGeom prst="rect">
            <a:avLst/>
          </a:prstGeom>
        </p:spPr>
      </p:pic>
      <p:pic>
        <p:nvPicPr>
          <p:cNvPr id="1026" name="Picture 2" descr="Hoe klinkt de Euregio Maas-Rijn? - Terra Mosana">
            <a:extLst>
              <a:ext uri="{FF2B5EF4-FFF2-40B4-BE49-F238E27FC236}">
                <a16:creationId xmlns:a16="http://schemas.microsoft.com/office/drawing/2014/main" id="{C6D0F476-8C82-4D15-942D-015927634C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520783"/>
            <a:ext cx="3537429" cy="2546949"/>
          </a:xfrm>
          <a:prstGeom prst="rect">
            <a:avLst/>
          </a:prstGeom>
          <a:noFill/>
          <a:extLst>
            <a:ext uri="{909E8E84-426E-40DD-AFC4-6F175D3DCCD1}">
              <a14:hiddenFill xmlns:a14="http://schemas.microsoft.com/office/drawing/2010/main">
                <a:solidFill>
                  <a:srgbClr val="FFFFFF"/>
                </a:solidFill>
              </a14:hiddenFill>
            </a:ext>
          </a:extLst>
        </p:spPr>
      </p:pic>
      <p:pic>
        <p:nvPicPr>
          <p:cNvPr id="8" name="Afbeelding 7">
            <a:extLst>
              <a:ext uri="{FF2B5EF4-FFF2-40B4-BE49-F238E27FC236}">
                <a16:creationId xmlns:a16="http://schemas.microsoft.com/office/drawing/2014/main" id="{96C6188B-7D91-4F8D-9B59-2855451B15B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05968" y="4175107"/>
            <a:ext cx="1747847" cy="1048560"/>
          </a:xfrm>
          <a:prstGeom prst="rect">
            <a:avLst/>
          </a:prstGeom>
        </p:spPr>
      </p:pic>
      <p:sp>
        <p:nvSpPr>
          <p:cNvPr id="3" name="Tijdelijke aanduiding voor dianummer 2">
            <a:extLst>
              <a:ext uri="{FF2B5EF4-FFF2-40B4-BE49-F238E27FC236}">
                <a16:creationId xmlns:a16="http://schemas.microsoft.com/office/drawing/2014/main" id="{1A3B0D53-E7B1-5106-3959-697E2FCEA5B6}"/>
              </a:ext>
            </a:extLst>
          </p:cNvPr>
          <p:cNvSpPr>
            <a:spLocks noGrp="1"/>
          </p:cNvSpPr>
          <p:nvPr>
            <p:ph type="sldNum" sz="quarter" idx="12"/>
          </p:nvPr>
        </p:nvSpPr>
        <p:spPr/>
        <p:txBody>
          <a:bodyPr/>
          <a:lstStyle/>
          <a:p>
            <a:fld id="{E7EC8477-0083-483A-9DD0-453B4510FFAF}" type="slidenum">
              <a:rPr lang="fr-BE" smtClean="0"/>
              <a:t>4</a:t>
            </a:fld>
            <a:endParaRPr lang="fr-BE" dirty="0"/>
          </a:p>
        </p:txBody>
      </p:sp>
    </p:spTree>
    <p:extLst>
      <p:ext uri="{BB962C8B-B14F-4D97-AF65-F5344CB8AC3E}">
        <p14:creationId xmlns:p14="http://schemas.microsoft.com/office/powerpoint/2010/main" val="1292009697"/>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BF1CB9-F03D-4F66-A94F-034D60379F46}"/>
              </a:ext>
            </a:extLst>
          </p:cNvPr>
          <p:cNvSpPr>
            <a:spLocks noGrp="1"/>
          </p:cNvSpPr>
          <p:nvPr>
            <p:ph type="title"/>
          </p:nvPr>
        </p:nvSpPr>
        <p:spPr/>
        <p:txBody>
          <a:bodyPr anchor="ctr">
            <a:normAutofit/>
          </a:bodyPr>
          <a:lstStyle/>
          <a:p>
            <a:r>
              <a:rPr lang="fr-FR"/>
              <a:t>EMRaDi : les mutuelles s'engagent</a:t>
            </a:r>
            <a:endParaRPr lang="nl-BE"/>
          </a:p>
        </p:txBody>
      </p:sp>
      <p:sp>
        <p:nvSpPr>
          <p:cNvPr id="3" name="Tijdelijke aanduiding voor dianummer 2">
            <a:extLst>
              <a:ext uri="{FF2B5EF4-FFF2-40B4-BE49-F238E27FC236}">
                <a16:creationId xmlns:a16="http://schemas.microsoft.com/office/drawing/2014/main" id="{4D9A5530-55C2-0CC8-3513-A7FFA7C45B1E}"/>
              </a:ext>
            </a:extLst>
          </p:cNvPr>
          <p:cNvSpPr>
            <a:spLocks noGrp="1"/>
          </p:cNvSpPr>
          <p:nvPr>
            <p:ph type="sldNum" sz="quarter" idx="12"/>
          </p:nvPr>
        </p:nvSpPr>
        <p:spPr>
          <a:xfrm>
            <a:off x="8615038" y="5858273"/>
            <a:ext cx="2394334" cy="318690"/>
          </a:xfrm>
        </p:spPr>
        <p:txBody>
          <a:bodyPr/>
          <a:lstStyle/>
          <a:p>
            <a:pPr defTabSz="795528">
              <a:spcAft>
                <a:spcPts val="600"/>
              </a:spcAft>
            </a:pPr>
            <a:fld id="{E7EC8477-0083-483A-9DD0-453B4510FFAF}" type="slidenum">
              <a:rPr lang="fr-BE" sz="1044" kern="1200">
                <a:solidFill>
                  <a:schemeClr val="tx1">
                    <a:tint val="75000"/>
                  </a:schemeClr>
                </a:solidFill>
                <a:latin typeface="+mn-lt"/>
                <a:ea typeface="+mn-ea"/>
                <a:cs typeface="+mn-cs"/>
              </a:rPr>
              <a:pPr defTabSz="795528">
                <a:spcAft>
                  <a:spcPts val="600"/>
                </a:spcAft>
              </a:pPr>
              <a:t>5</a:t>
            </a:fld>
            <a:endParaRPr lang="fr-BE"/>
          </a:p>
        </p:txBody>
      </p:sp>
      <p:sp>
        <p:nvSpPr>
          <p:cNvPr id="22" name="Slide Number Placeholder 3">
            <a:extLst>
              <a:ext uri="{FF2B5EF4-FFF2-40B4-BE49-F238E27FC236}">
                <a16:creationId xmlns:a16="http://schemas.microsoft.com/office/drawing/2014/main" id="{D633375E-4D23-064A-8BF6-DA0208A43CDD}"/>
              </a:ext>
            </a:extLst>
          </p:cNvPr>
          <p:cNvSpPr>
            <a:spLocks noGrp="1"/>
          </p:cNvSpPr>
          <p:nvPr>
            <p:ph type="sldNum" sz="quarter" idx="4294967295"/>
          </p:nvPr>
        </p:nvSpPr>
        <p:spPr>
          <a:xfrm>
            <a:off x="9448800" y="6356350"/>
            <a:ext cx="2743200" cy="365125"/>
          </a:xfrm>
        </p:spPr>
        <p:txBody>
          <a:bodyPr/>
          <a:lstStyle/>
          <a:p>
            <a:pPr>
              <a:spcAft>
                <a:spcPts val="600"/>
              </a:spcAft>
            </a:pPr>
            <a:fld id="{E7EC8477-0083-483A-9DD0-453B4510FFAF}" type="slidenum">
              <a:rPr lang="fr-BE" smtClean="0"/>
              <a:pPr>
                <a:spcAft>
                  <a:spcPts val="600"/>
                </a:spcAft>
              </a:pPr>
              <a:t>5</a:t>
            </a:fld>
            <a:endParaRPr lang="fr-BE"/>
          </a:p>
        </p:txBody>
      </p:sp>
      <p:pic>
        <p:nvPicPr>
          <p:cNvPr id="13" name="Afbeelding 12" descr="Afbeelding met tekst, schermopname, Lettertype, lijn&#10;&#10;Automatisch gegenereerde beschrijving">
            <a:extLst>
              <a:ext uri="{FF2B5EF4-FFF2-40B4-BE49-F238E27FC236}">
                <a16:creationId xmlns:a16="http://schemas.microsoft.com/office/drawing/2014/main" id="{996ED58E-F95C-4DCD-84D8-4CB9619DD5EE}"/>
              </a:ext>
            </a:extLst>
          </p:cNvPr>
          <p:cNvPicPr>
            <a:picLocks noChangeAspect="1"/>
          </p:cNvPicPr>
          <p:nvPr/>
        </p:nvPicPr>
        <p:blipFill>
          <a:blip r:embed="rId4"/>
          <a:stretch>
            <a:fillRect/>
          </a:stretch>
        </p:blipFill>
        <p:spPr>
          <a:xfrm>
            <a:off x="3736703" y="3780286"/>
            <a:ext cx="4580827" cy="752406"/>
          </a:xfrm>
          <a:prstGeom prst="rect">
            <a:avLst/>
          </a:prstGeom>
        </p:spPr>
      </p:pic>
      <p:sp>
        <p:nvSpPr>
          <p:cNvPr id="14" name="Tekstvak 13">
            <a:extLst>
              <a:ext uri="{FF2B5EF4-FFF2-40B4-BE49-F238E27FC236}">
                <a16:creationId xmlns:a16="http://schemas.microsoft.com/office/drawing/2014/main" id="{308AD904-341A-47C1-A7C1-A8263AC7AEDC}"/>
              </a:ext>
            </a:extLst>
          </p:cNvPr>
          <p:cNvSpPr txBox="1"/>
          <p:nvPr/>
        </p:nvSpPr>
        <p:spPr>
          <a:xfrm>
            <a:off x="2912015" y="1668542"/>
            <a:ext cx="5320741" cy="1886350"/>
          </a:xfrm>
          <a:prstGeom prst="rect">
            <a:avLst/>
          </a:prstGeom>
          <a:noFill/>
        </p:spPr>
        <p:txBody>
          <a:bodyPr wrap="square" rtlCol="0">
            <a:spAutoFit/>
          </a:bodyPr>
          <a:lstStyle/>
          <a:p>
            <a:pPr marL="743320" lvl="1" indent="-239392" algn="just" defTabSz="795528">
              <a:spcAft>
                <a:spcPts val="600"/>
              </a:spcAft>
              <a:buFont typeface="Arial" panose="020B0604020202020204" pitchFamily="34" charset="0"/>
              <a:buChar char="•"/>
            </a:pPr>
            <a:r>
              <a:rPr lang="fr-BE" sz="957" kern="1200" dirty="0">
                <a:solidFill>
                  <a:schemeClr val="tx1"/>
                </a:solidFill>
                <a:latin typeface="+mn-lt"/>
                <a:ea typeface="+mn-ea"/>
                <a:cs typeface="+mn-cs"/>
              </a:rPr>
              <a:t>Améliorer la transparence en matière </a:t>
            </a:r>
            <a:r>
              <a:rPr lang="fr-BE" sz="957" b="1" kern="1200" dirty="0">
                <a:solidFill>
                  <a:schemeClr val="tx1"/>
                </a:solidFill>
                <a:latin typeface="+mn-lt"/>
                <a:ea typeface="+mn-ea"/>
                <a:cs typeface="+mn-cs"/>
              </a:rPr>
              <a:t>de besoins et de disponibilité des services </a:t>
            </a:r>
            <a:r>
              <a:rPr lang="fr-BE" sz="957" kern="1200" dirty="0">
                <a:solidFill>
                  <a:schemeClr val="tx1"/>
                </a:solidFill>
                <a:latin typeface="+mn-lt"/>
                <a:ea typeface="+mn-ea"/>
                <a:cs typeface="+mn-cs"/>
              </a:rPr>
              <a:t>dans le domaine des maladies rares dans l’Euregio Meuse- Rhin.</a:t>
            </a:r>
          </a:p>
          <a:p>
            <a:pPr marL="743320" lvl="1" indent="-239392" algn="just" defTabSz="795528">
              <a:spcAft>
                <a:spcPts val="600"/>
              </a:spcAft>
              <a:buFont typeface="Arial" panose="020B0604020202020204" pitchFamily="34" charset="0"/>
              <a:buChar char="•"/>
            </a:pPr>
            <a:r>
              <a:rPr lang="fr-BE" sz="957" kern="1200" dirty="0">
                <a:solidFill>
                  <a:schemeClr val="tx1"/>
                </a:solidFill>
                <a:latin typeface="+mn-lt"/>
                <a:ea typeface="+mn-ea"/>
                <a:cs typeface="+mn-cs"/>
              </a:rPr>
              <a:t>Modéliser les </a:t>
            </a:r>
            <a:r>
              <a:rPr lang="fr-BE" sz="957" b="1" kern="1200" dirty="0">
                <a:solidFill>
                  <a:schemeClr val="tx1"/>
                </a:solidFill>
                <a:latin typeface="+mn-lt"/>
                <a:ea typeface="+mn-ea"/>
                <a:cs typeface="+mn-cs"/>
              </a:rPr>
              <a:t>trajets de patients atteints </a:t>
            </a:r>
            <a:r>
              <a:rPr lang="fr-BE" sz="957" kern="1200" dirty="0">
                <a:solidFill>
                  <a:schemeClr val="tx1"/>
                </a:solidFill>
                <a:latin typeface="+mn-lt"/>
                <a:ea typeface="+mn-ea"/>
                <a:cs typeface="+mn-cs"/>
              </a:rPr>
              <a:t>d’une maladie rare dans l’EMR pour élaborer des recommandations axées sur le patient en synergie avec les mesures nationales et européennes. </a:t>
            </a:r>
          </a:p>
          <a:p>
            <a:pPr marL="743320" lvl="1" indent="-239392" algn="just" defTabSz="795528">
              <a:spcAft>
                <a:spcPts val="600"/>
              </a:spcAft>
              <a:buFont typeface="Arial" panose="020B0604020202020204" pitchFamily="34" charset="0"/>
              <a:buChar char="•"/>
            </a:pPr>
            <a:r>
              <a:rPr lang="fr-BE" sz="957" b="1" kern="1200" dirty="0">
                <a:solidFill>
                  <a:schemeClr val="tx1"/>
                </a:solidFill>
                <a:latin typeface="+mn-lt"/>
                <a:ea typeface="+mn-ea"/>
                <a:cs typeface="+mn-cs"/>
              </a:rPr>
              <a:t>Améliorer le réseau </a:t>
            </a:r>
            <a:r>
              <a:rPr lang="fr-BE" sz="957" kern="1200" dirty="0">
                <a:solidFill>
                  <a:schemeClr val="tx1"/>
                </a:solidFill>
                <a:latin typeface="+mn-lt"/>
                <a:ea typeface="+mn-ea"/>
                <a:cs typeface="+mn-cs"/>
              </a:rPr>
              <a:t>des prestataires de soins, des organismes assureurs et des associations de patient et sensibiliser l’opinion (publique) aux maladies rares. </a:t>
            </a:r>
          </a:p>
          <a:p>
            <a:pPr defTabSz="795528">
              <a:spcAft>
                <a:spcPts val="600"/>
              </a:spcAft>
            </a:pPr>
            <a:endParaRPr lang="fr-BE" sz="870" kern="1200" dirty="0">
              <a:solidFill>
                <a:schemeClr val="tx1"/>
              </a:solidFill>
              <a:latin typeface="+mn-lt"/>
              <a:ea typeface="+mn-ea"/>
              <a:cs typeface="+mn-cs"/>
            </a:endParaRPr>
          </a:p>
          <a:p>
            <a:pPr defTabSz="795528">
              <a:spcAft>
                <a:spcPts val="600"/>
              </a:spcAft>
            </a:pPr>
            <a:r>
              <a:rPr lang="fr-BE" sz="1044" kern="1200" dirty="0">
                <a:solidFill>
                  <a:schemeClr val="tx1"/>
                </a:solidFill>
                <a:latin typeface="+mn-lt"/>
                <a:ea typeface="+mn-ea"/>
                <a:cs typeface="+mn-cs"/>
              </a:rPr>
              <a:t>  						</a:t>
            </a:r>
            <a:r>
              <a:rPr lang="fr-BE" sz="1044" b="1" kern="1200" dirty="0">
                <a:solidFill>
                  <a:schemeClr val="tx1"/>
                </a:solidFill>
                <a:latin typeface="+mn-lt"/>
                <a:ea typeface="+mn-ea"/>
                <a:cs typeface="+mn-cs"/>
              </a:rPr>
              <a:t>Améliorer la qualité de vie des patients atteints de maladies rares.</a:t>
            </a:r>
            <a:endParaRPr lang="fr-BE" sz="1200" b="1" dirty="0"/>
          </a:p>
        </p:txBody>
      </p:sp>
      <p:pic>
        <p:nvPicPr>
          <p:cNvPr id="17" name="Afbeelding 16" descr="Afbeelding met tekst, schermopname, Lettertype&#10;&#10;Automatisch gegenereerde beschrijving">
            <a:extLst>
              <a:ext uri="{FF2B5EF4-FFF2-40B4-BE49-F238E27FC236}">
                <a16:creationId xmlns:a16="http://schemas.microsoft.com/office/drawing/2014/main" id="{FD65DEE3-1AD6-4058-9BF1-6485A323D4F9}"/>
              </a:ext>
            </a:extLst>
          </p:cNvPr>
          <p:cNvPicPr>
            <a:picLocks noChangeAspect="1"/>
          </p:cNvPicPr>
          <p:nvPr/>
        </p:nvPicPr>
        <p:blipFill>
          <a:blip r:embed="rId5"/>
          <a:stretch>
            <a:fillRect/>
          </a:stretch>
        </p:blipFill>
        <p:spPr>
          <a:xfrm>
            <a:off x="3821479" y="4983480"/>
            <a:ext cx="4411277" cy="1372870"/>
          </a:xfrm>
          <a:prstGeom prst="rect">
            <a:avLst/>
          </a:prstGeom>
        </p:spPr>
      </p:pic>
      <p:sp>
        <p:nvSpPr>
          <p:cNvPr id="5" name="Pijl: gekromd links 4">
            <a:extLst>
              <a:ext uri="{FF2B5EF4-FFF2-40B4-BE49-F238E27FC236}">
                <a16:creationId xmlns:a16="http://schemas.microsoft.com/office/drawing/2014/main" id="{E6064F60-3209-41A4-D6B3-BAE03FABE774}"/>
              </a:ext>
            </a:extLst>
          </p:cNvPr>
          <p:cNvSpPr/>
          <p:nvPr/>
        </p:nvSpPr>
        <p:spPr>
          <a:xfrm>
            <a:off x="8458200" y="2686049"/>
            <a:ext cx="600075" cy="1325563"/>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6" name="Pijl: gekromd links 5">
            <a:extLst>
              <a:ext uri="{FF2B5EF4-FFF2-40B4-BE49-F238E27FC236}">
                <a16:creationId xmlns:a16="http://schemas.microsoft.com/office/drawing/2014/main" id="{830E3BE8-7A45-8C6A-0B21-52AEB2A97C4B}"/>
              </a:ext>
            </a:extLst>
          </p:cNvPr>
          <p:cNvSpPr/>
          <p:nvPr/>
        </p:nvSpPr>
        <p:spPr>
          <a:xfrm>
            <a:off x="8522670" y="4156489"/>
            <a:ext cx="600075" cy="1325563"/>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Tree>
    <p:extLst>
      <p:ext uri="{BB962C8B-B14F-4D97-AF65-F5344CB8AC3E}">
        <p14:creationId xmlns:p14="http://schemas.microsoft.com/office/powerpoint/2010/main" val="1880452944"/>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8EE847-C41D-4CCD-B57F-12AC9EB0F40C}"/>
              </a:ext>
            </a:extLst>
          </p:cNvPr>
          <p:cNvSpPr>
            <a:spLocks noGrp="1"/>
          </p:cNvSpPr>
          <p:nvPr>
            <p:ph type="title"/>
          </p:nvPr>
        </p:nvSpPr>
        <p:spPr>
          <a:xfrm>
            <a:off x="838200" y="365125"/>
            <a:ext cx="10515600" cy="1325563"/>
          </a:xfrm>
        </p:spPr>
        <p:txBody>
          <a:bodyPr anchor="ctr">
            <a:normAutofit/>
          </a:bodyPr>
          <a:lstStyle/>
          <a:p>
            <a:pPr lvl="0">
              <a:spcBef>
                <a:spcPts val="0"/>
              </a:spcBef>
              <a:defRPr/>
            </a:pPr>
            <a:r>
              <a:rPr lang="fr-FR" sz="3600" dirty="0"/>
              <a:t>EMRaDi :les mutuelles s'engagent </a:t>
            </a:r>
            <a:br>
              <a:rPr lang="fr-FR" sz="2100" dirty="0"/>
            </a:br>
            <a:r>
              <a:rPr lang="nl-BE" sz="1600" dirty="0"/>
              <a:t>Source: EMRaDi-</a:t>
            </a:r>
            <a:r>
              <a:rPr lang="fr-FR" sz="1600" dirty="0"/>
              <a:t>WP2: Analyse de terrain  </a:t>
            </a:r>
            <a:r>
              <a:rPr kumimoji="0" lang="fr-FR" sz="1600" b="0" i="0" u="none" strike="noStrike" kern="1200" cap="none" spc="0" normalizeH="0" baseline="0" noProof="0" dirty="0">
                <a:ln>
                  <a:noFill/>
                </a:ln>
                <a:effectLst/>
                <a:uLnTx/>
                <a:uFillTx/>
              </a:rPr>
              <a:t>des trajets existants des patients atteints de maladies rares</a:t>
            </a:r>
            <a:br>
              <a:rPr kumimoji="0" lang="fr-FR" sz="2100" b="0" i="0" u="none" strike="noStrike" kern="1200" cap="none" spc="0" normalizeH="0" baseline="0" noProof="0" dirty="0">
                <a:ln>
                  <a:noFill/>
                </a:ln>
                <a:effectLst/>
                <a:uLnTx/>
                <a:uFillTx/>
              </a:rPr>
            </a:br>
            <a:endParaRPr lang="nl-BE" sz="2100" dirty="0"/>
          </a:p>
        </p:txBody>
      </p:sp>
      <p:sp>
        <p:nvSpPr>
          <p:cNvPr id="27" name="Slide Number Placeholder 3">
            <a:extLst>
              <a:ext uri="{FF2B5EF4-FFF2-40B4-BE49-F238E27FC236}">
                <a16:creationId xmlns:a16="http://schemas.microsoft.com/office/drawing/2014/main" id="{5776BA06-672D-EED2-EF4D-F91CAFFDA2BE}"/>
              </a:ext>
            </a:extLst>
          </p:cNvPr>
          <p:cNvSpPr>
            <a:spLocks noGrp="1"/>
          </p:cNvSpPr>
          <p:nvPr>
            <p:ph type="sldNum" sz="quarter" idx="12"/>
          </p:nvPr>
        </p:nvSpPr>
        <p:spPr>
          <a:xfrm>
            <a:off x="8610600" y="6356350"/>
            <a:ext cx="2743200" cy="365125"/>
          </a:xfrm>
        </p:spPr>
        <p:txBody>
          <a:bodyPr/>
          <a:lstStyle/>
          <a:p>
            <a:pPr>
              <a:spcAft>
                <a:spcPts val="600"/>
              </a:spcAft>
            </a:pPr>
            <a:fld id="{E7EC8477-0083-483A-9DD0-453B4510FFAF}" type="slidenum">
              <a:rPr lang="fr-BE" smtClean="0"/>
              <a:pPr>
                <a:spcAft>
                  <a:spcPts val="600"/>
                </a:spcAft>
              </a:pPr>
              <a:t>6</a:t>
            </a:fld>
            <a:endParaRPr lang="fr-BE"/>
          </a:p>
        </p:txBody>
      </p:sp>
      <p:sp>
        <p:nvSpPr>
          <p:cNvPr id="22" name="Slide Number Placeholder 3">
            <a:extLst>
              <a:ext uri="{FF2B5EF4-FFF2-40B4-BE49-F238E27FC236}">
                <a16:creationId xmlns:a16="http://schemas.microsoft.com/office/drawing/2014/main" id="{6980ED6F-DD05-925D-DDA6-1215EE9C7C1B}"/>
              </a:ext>
            </a:extLst>
          </p:cNvPr>
          <p:cNvSpPr>
            <a:spLocks noGrp="1"/>
          </p:cNvSpPr>
          <p:nvPr>
            <p:ph type="sldNum" sz="quarter" idx="12"/>
          </p:nvPr>
        </p:nvSpPr>
        <p:spPr>
          <a:xfrm>
            <a:off x="7864632" y="5882321"/>
            <a:ext cx="2213656" cy="294642"/>
          </a:xfrm>
        </p:spPr>
        <p:txBody>
          <a:bodyPr/>
          <a:lstStyle/>
          <a:p>
            <a:pPr defTabSz="731520">
              <a:spcAft>
                <a:spcPts val="480"/>
              </a:spcAft>
            </a:pPr>
            <a:fld id="{E7EC8477-0083-483A-9DD0-453B4510FFAF}" type="slidenum">
              <a:rPr lang="fr-BE" sz="960" kern="1200">
                <a:solidFill>
                  <a:schemeClr val="tx1">
                    <a:tint val="75000"/>
                  </a:schemeClr>
                </a:solidFill>
                <a:latin typeface="+mn-lt"/>
                <a:ea typeface="+mn-ea"/>
                <a:cs typeface="+mn-cs"/>
              </a:rPr>
              <a:pPr defTabSz="731520">
                <a:spcAft>
                  <a:spcPts val="480"/>
                </a:spcAft>
              </a:pPr>
              <a:t>6</a:t>
            </a:fld>
            <a:endParaRPr lang="fr-BE"/>
          </a:p>
        </p:txBody>
      </p:sp>
      <p:pic>
        <p:nvPicPr>
          <p:cNvPr id="15" name="Tijdelijke aanduiding voor inhoud 14" descr="Afbeelding met tekst, lijn, Perceel, diagram&#10;&#10;Automatisch gegenereerde beschrijving">
            <a:extLst>
              <a:ext uri="{FF2B5EF4-FFF2-40B4-BE49-F238E27FC236}">
                <a16:creationId xmlns:a16="http://schemas.microsoft.com/office/drawing/2014/main" id="{53D009DB-9D71-48A4-B947-F22A0F5DF05D}"/>
              </a:ext>
            </a:extLst>
          </p:cNvPr>
          <p:cNvPicPr>
            <a:picLocks noGrp="1" noChangeAspect="1"/>
          </p:cNvPicPr>
          <p:nvPr>
            <p:ph sz="half" idx="1"/>
          </p:nvPr>
        </p:nvPicPr>
        <p:blipFill>
          <a:blip r:embed="rId3"/>
          <a:stretch>
            <a:fillRect/>
          </a:stretch>
        </p:blipFill>
        <p:spPr>
          <a:xfrm>
            <a:off x="1507509" y="2132456"/>
            <a:ext cx="4588491" cy="2834067"/>
          </a:xfrm>
        </p:spPr>
      </p:pic>
      <p:pic>
        <p:nvPicPr>
          <p:cNvPr id="13" name="Afbeelding 12" descr="Afbeelding met tekst, schermopname, Parallel, nummer&#10;&#10;Automatisch gegenereerde beschrijving">
            <a:extLst>
              <a:ext uri="{FF2B5EF4-FFF2-40B4-BE49-F238E27FC236}">
                <a16:creationId xmlns:a16="http://schemas.microsoft.com/office/drawing/2014/main" id="{9B697E5D-4358-4564-81E2-1490B8A520D6}"/>
              </a:ext>
            </a:extLst>
          </p:cNvPr>
          <p:cNvPicPr>
            <a:picLocks noChangeAspect="1"/>
          </p:cNvPicPr>
          <p:nvPr/>
        </p:nvPicPr>
        <p:blipFill>
          <a:blip r:embed="rId4"/>
          <a:stretch>
            <a:fillRect/>
          </a:stretch>
        </p:blipFill>
        <p:spPr>
          <a:xfrm>
            <a:off x="6566684" y="1507234"/>
            <a:ext cx="3822532" cy="4084512"/>
          </a:xfrm>
          <a:prstGeom prst="rect">
            <a:avLst/>
          </a:prstGeom>
        </p:spPr>
      </p:pic>
    </p:spTree>
    <p:extLst>
      <p:ext uri="{BB962C8B-B14F-4D97-AF65-F5344CB8AC3E}">
        <p14:creationId xmlns:p14="http://schemas.microsoft.com/office/powerpoint/2010/main" val="763860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1E239D-E00A-A12D-7B2A-E71E048952F0}"/>
              </a:ext>
            </a:extLst>
          </p:cNvPr>
          <p:cNvSpPr>
            <a:spLocks noGrp="1"/>
          </p:cNvSpPr>
          <p:nvPr>
            <p:ph type="title"/>
          </p:nvPr>
        </p:nvSpPr>
        <p:spPr/>
        <p:txBody>
          <a:bodyPr/>
          <a:lstStyle/>
          <a:p>
            <a:r>
              <a:rPr lang="fr-FR" sz="3600" dirty="0"/>
              <a:t>EMRaDi :les mutuelles s'engagent </a:t>
            </a:r>
            <a:br>
              <a:rPr kumimoji="0" lang="fr-FR" sz="2100" b="0" i="0" u="none" strike="noStrike" kern="1200" cap="none" spc="0" normalizeH="0" baseline="0" noProof="0" dirty="0">
                <a:ln>
                  <a:noFill/>
                </a:ln>
                <a:solidFill>
                  <a:prstClr val="black"/>
                </a:solidFill>
                <a:effectLst/>
                <a:uLnTx/>
                <a:uFillTx/>
                <a:latin typeface="Calibri Light" panose="020F0302020204030204"/>
                <a:ea typeface="+mj-ea"/>
                <a:cs typeface="+mj-cs"/>
              </a:rPr>
            </a:br>
            <a:endParaRPr lang="nl-BE" dirty="0"/>
          </a:p>
        </p:txBody>
      </p:sp>
      <p:pic>
        <p:nvPicPr>
          <p:cNvPr id="5" name="Tijdelijke aanduiding voor inhoud 4" descr="Afbeelding met tekst, Lettertype, wit, typografie&#10;&#10;Automatisch gegenereerde beschrijving">
            <a:extLst>
              <a:ext uri="{FF2B5EF4-FFF2-40B4-BE49-F238E27FC236}">
                <a16:creationId xmlns:a16="http://schemas.microsoft.com/office/drawing/2014/main" id="{81B12C7D-14DE-7948-5A15-D269D07A2805}"/>
              </a:ext>
            </a:extLst>
          </p:cNvPr>
          <p:cNvPicPr>
            <a:picLocks noGrp="1" noChangeAspect="1"/>
          </p:cNvPicPr>
          <p:nvPr>
            <p:ph idx="1"/>
          </p:nvPr>
        </p:nvPicPr>
        <p:blipFill>
          <a:blip r:embed="rId4"/>
          <a:stretch>
            <a:fillRect/>
          </a:stretch>
        </p:blipFill>
        <p:spPr>
          <a:xfrm>
            <a:off x="2115343" y="2103438"/>
            <a:ext cx="7866857" cy="1842294"/>
          </a:xfrm>
          <a:prstGeom prst="rect">
            <a:avLst/>
          </a:prstGeom>
        </p:spPr>
      </p:pic>
      <p:sp>
        <p:nvSpPr>
          <p:cNvPr id="4" name="Tijdelijke aanduiding voor dianummer 3">
            <a:extLst>
              <a:ext uri="{FF2B5EF4-FFF2-40B4-BE49-F238E27FC236}">
                <a16:creationId xmlns:a16="http://schemas.microsoft.com/office/drawing/2014/main" id="{67753071-88F5-9FB9-3121-BF5AF25C51DB}"/>
              </a:ext>
            </a:extLst>
          </p:cNvPr>
          <p:cNvSpPr>
            <a:spLocks noGrp="1"/>
          </p:cNvSpPr>
          <p:nvPr>
            <p:ph type="sldNum" sz="quarter" idx="12"/>
          </p:nvPr>
        </p:nvSpPr>
        <p:spPr/>
        <p:txBody>
          <a:bodyPr/>
          <a:lstStyle/>
          <a:p>
            <a:fld id="{E7EC8477-0083-483A-9DD0-453B4510FFAF}" type="slidenum">
              <a:rPr lang="fr-BE" smtClean="0"/>
              <a:t>7</a:t>
            </a:fld>
            <a:endParaRPr lang="fr-BE" dirty="0"/>
          </a:p>
        </p:txBody>
      </p:sp>
      <p:sp>
        <p:nvSpPr>
          <p:cNvPr id="6" name="Tekstvak 5">
            <a:extLst>
              <a:ext uri="{FF2B5EF4-FFF2-40B4-BE49-F238E27FC236}">
                <a16:creationId xmlns:a16="http://schemas.microsoft.com/office/drawing/2014/main" id="{D4697C17-B5DE-6870-D463-780BB098ACE4}"/>
              </a:ext>
            </a:extLst>
          </p:cNvPr>
          <p:cNvSpPr txBox="1"/>
          <p:nvPr/>
        </p:nvSpPr>
        <p:spPr>
          <a:xfrm>
            <a:off x="7400925" y="4019928"/>
            <a:ext cx="4124325" cy="338554"/>
          </a:xfrm>
          <a:prstGeom prst="rect">
            <a:avLst/>
          </a:prstGeom>
          <a:noFill/>
        </p:spPr>
        <p:txBody>
          <a:bodyPr wrap="square" rtlCol="0">
            <a:spAutoFit/>
          </a:bodyPr>
          <a:lstStyle/>
          <a:p>
            <a:r>
              <a:rPr lang="nl-BE" sz="1600" dirty="0"/>
              <a:t>28.02.2020 CP- MC, Solidaris </a:t>
            </a:r>
          </a:p>
        </p:txBody>
      </p:sp>
    </p:spTree>
    <p:extLst>
      <p:ext uri="{BB962C8B-B14F-4D97-AF65-F5344CB8AC3E}">
        <p14:creationId xmlns:p14="http://schemas.microsoft.com/office/powerpoint/2010/main" val="1240191800"/>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C7215A-7054-93E1-1E9B-AB389DD9674E}"/>
              </a:ext>
            </a:extLst>
          </p:cNvPr>
          <p:cNvSpPr>
            <a:spLocks noGrp="1"/>
          </p:cNvSpPr>
          <p:nvPr>
            <p:ph type="title"/>
          </p:nvPr>
        </p:nvSpPr>
        <p:spPr/>
        <p:txBody>
          <a:bodyPr>
            <a:normAutofit/>
          </a:bodyPr>
          <a:lstStyle/>
          <a:p>
            <a:r>
              <a:rPr lang="fr-FR" sz="3600" dirty="0"/>
              <a:t>EMRaDi :les mutuelles s'engagent</a:t>
            </a:r>
            <a:endParaRPr lang="nl-BE" sz="3600" dirty="0"/>
          </a:p>
        </p:txBody>
      </p:sp>
      <p:pic>
        <p:nvPicPr>
          <p:cNvPr id="5" name="Tijdelijke aanduiding voor inhoud 4">
            <a:extLst>
              <a:ext uri="{FF2B5EF4-FFF2-40B4-BE49-F238E27FC236}">
                <a16:creationId xmlns:a16="http://schemas.microsoft.com/office/drawing/2014/main" id="{B2BFE189-8B9D-CC8A-E003-1F65F5D22A60}"/>
              </a:ext>
            </a:extLst>
          </p:cNvPr>
          <p:cNvPicPr>
            <a:picLocks noGrp="1" noChangeAspect="1"/>
          </p:cNvPicPr>
          <p:nvPr>
            <p:ph idx="1"/>
          </p:nvPr>
        </p:nvPicPr>
        <p:blipFill>
          <a:blip r:embed="rId4"/>
          <a:stretch>
            <a:fillRect/>
          </a:stretch>
        </p:blipFill>
        <p:spPr>
          <a:xfrm>
            <a:off x="1943100" y="2673900"/>
            <a:ext cx="8515350" cy="1228725"/>
          </a:xfrm>
          <a:prstGeom prst="rect">
            <a:avLst/>
          </a:prstGeom>
        </p:spPr>
      </p:pic>
      <p:sp>
        <p:nvSpPr>
          <p:cNvPr id="4" name="Tijdelijke aanduiding voor dianummer 3">
            <a:extLst>
              <a:ext uri="{FF2B5EF4-FFF2-40B4-BE49-F238E27FC236}">
                <a16:creationId xmlns:a16="http://schemas.microsoft.com/office/drawing/2014/main" id="{CB1D95FD-B37E-2BA0-F43A-014C8AC7CF31}"/>
              </a:ext>
            </a:extLst>
          </p:cNvPr>
          <p:cNvSpPr>
            <a:spLocks noGrp="1"/>
          </p:cNvSpPr>
          <p:nvPr>
            <p:ph type="sldNum" sz="quarter" idx="12"/>
          </p:nvPr>
        </p:nvSpPr>
        <p:spPr/>
        <p:txBody>
          <a:bodyPr/>
          <a:lstStyle/>
          <a:p>
            <a:fld id="{E7EC8477-0083-483A-9DD0-453B4510FFAF}" type="slidenum">
              <a:rPr lang="fr-BE" smtClean="0"/>
              <a:t>8</a:t>
            </a:fld>
            <a:endParaRPr lang="fr-BE" dirty="0"/>
          </a:p>
        </p:txBody>
      </p:sp>
      <p:sp>
        <p:nvSpPr>
          <p:cNvPr id="7" name="Tekstvak 6">
            <a:extLst>
              <a:ext uri="{FF2B5EF4-FFF2-40B4-BE49-F238E27FC236}">
                <a16:creationId xmlns:a16="http://schemas.microsoft.com/office/drawing/2014/main" id="{7F73C631-82E6-E20A-F147-091185F3AFF2}"/>
              </a:ext>
            </a:extLst>
          </p:cNvPr>
          <p:cNvSpPr txBox="1"/>
          <p:nvPr/>
        </p:nvSpPr>
        <p:spPr>
          <a:xfrm>
            <a:off x="4905375" y="3902625"/>
            <a:ext cx="6600825" cy="338554"/>
          </a:xfrm>
          <a:prstGeom prst="rect">
            <a:avLst/>
          </a:prstGeom>
          <a:noFill/>
        </p:spPr>
        <p:txBody>
          <a:bodyPr wrap="square">
            <a:spAutoFit/>
          </a:bodyPr>
          <a:lstStyle/>
          <a:p>
            <a:r>
              <a:rPr lang="nl-BE" sz="1600" dirty="0"/>
              <a:t>22.12.2020 CP- Mutualite Chretienne, Solidaris, </a:t>
            </a:r>
            <a:r>
              <a:rPr lang="fr-FR" sz="1600" dirty="0"/>
              <a:t>Mutualités Libres </a:t>
            </a:r>
            <a:endParaRPr lang="nl-BE" sz="1600" dirty="0"/>
          </a:p>
        </p:txBody>
      </p:sp>
    </p:spTree>
    <p:extLst>
      <p:ext uri="{BB962C8B-B14F-4D97-AF65-F5344CB8AC3E}">
        <p14:creationId xmlns:p14="http://schemas.microsoft.com/office/powerpoint/2010/main" val="1660724738"/>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393490-41F6-9321-3353-0ACBB9225D2C}"/>
              </a:ext>
            </a:extLst>
          </p:cNvPr>
          <p:cNvSpPr>
            <a:spLocks noGrp="1"/>
          </p:cNvSpPr>
          <p:nvPr>
            <p:ph type="title"/>
          </p:nvPr>
        </p:nvSpPr>
        <p:spPr/>
        <p:txBody>
          <a:bodyPr>
            <a:normAutofit/>
          </a:bodyPr>
          <a:lstStyle/>
          <a:p>
            <a:r>
              <a:rPr lang="fr-FR" sz="3600" dirty="0"/>
              <a:t>EMRaDi :les mutuelles s'engagent</a:t>
            </a:r>
            <a:endParaRPr lang="nl-BE" sz="3600" dirty="0"/>
          </a:p>
        </p:txBody>
      </p:sp>
      <p:sp>
        <p:nvSpPr>
          <p:cNvPr id="3" name="Tijdelijke aanduiding voor inhoud 2">
            <a:extLst>
              <a:ext uri="{FF2B5EF4-FFF2-40B4-BE49-F238E27FC236}">
                <a16:creationId xmlns:a16="http://schemas.microsoft.com/office/drawing/2014/main" id="{0AFF841C-21F2-C99E-CE9A-4ED44E5307D6}"/>
              </a:ext>
            </a:extLst>
          </p:cNvPr>
          <p:cNvSpPr>
            <a:spLocks noGrp="1"/>
          </p:cNvSpPr>
          <p:nvPr>
            <p:ph idx="1"/>
          </p:nvPr>
        </p:nvSpPr>
        <p:spPr/>
        <p:txBody>
          <a:bodyPr/>
          <a:lstStyle/>
          <a:p>
            <a:pPr marL="0" indent="0">
              <a:buNone/>
            </a:pPr>
            <a:r>
              <a:rPr lang="fr-FR" sz="1400" dirty="0"/>
              <a:t>Source- MC-Informations, 282 (Décembre 2020), Noirhomme C., </a:t>
            </a:r>
            <a:r>
              <a:rPr lang="fr-FR" sz="1400" i="1" dirty="0"/>
              <a:t>Analyse de la consommation et des dépenses de soins des personnes atteintes de maladies rares</a:t>
            </a:r>
          </a:p>
          <a:p>
            <a:pPr marL="0" indent="0" algn="just">
              <a:buNone/>
            </a:pPr>
            <a:r>
              <a:rPr lang="fr-FR" sz="1600" dirty="0"/>
              <a:t>Tab 4: Consommation de soins par patient atteint de maladie rare identifié par an (moyenne sur la période 2013-2016)</a:t>
            </a:r>
          </a:p>
          <a:p>
            <a:pPr marL="0" indent="0" algn="just">
              <a:buNone/>
            </a:pPr>
            <a:r>
              <a:rPr lang="fr-FR" sz="1600" dirty="0"/>
              <a:t>Tab 5: Dépenses de soins totales par patient atteint de maladie rare identifié par an (moyenne sur la période 2013-2016)</a:t>
            </a:r>
          </a:p>
          <a:p>
            <a:pPr marL="0" indent="0" algn="just">
              <a:buNone/>
            </a:pPr>
            <a:r>
              <a:rPr lang="fr-FR" sz="1600" dirty="0"/>
              <a:t>Tab 6: Dépenses de soins à charge de l’assurance obligatoire et du patient, par patient atteint de maladie rare identifié par an (moyenne sur la période 2013-2016</a:t>
            </a:r>
            <a:r>
              <a:rPr lang="fr-FR" sz="2000" dirty="0"/>
              <a:t>)</a:t>
            </a:r>
            <a:endParaRPr lang="nl-BE" sz="2000" dirty="0"/>
          </a:p>
        </p:txBody>
      </p:sp>
      <p:sp>
        <p:nvSpPr>
          <p:cNvPr id="4" name="Tijdelijke aanduiding voor dianummer 3">
            <a:extLst>
              <a:ext uri="{FF2B5EF4-FFF2-40B4-BE49-F238E27FC236}">
                <a16:creationId xmlns:a16="http://schemas.microsoft.com/office/drawing/2014/main" id="{19B265BB-35A0-B1C3-8559-7D9A8327641B}"/>
              </a:ext>
            </a:extLst>
          </p:cNvPr>
          <p:cNvSpPr>
            <a:spLocks noGrp="1"/>
          </p:cNvSpPr>
          <p:nvPr>
            <p:ph type="sldNum" sz="quarter" idx="12"/>
          </p:nvPr>
        </p:nvSpPr>
        <p:spPr/>
        <p:txBody>
          <a:bodyPr/>
          <a:lstStyle/>
          <a:p>
            <a:fld id="{E7EC8477-0083-483A-9DD0-453B4510FFAF}" type="slidenum">
              <a:rPr lang="fr-BE" smtClean="0"/>
              <a:t>9</a:t>
            </a:fld>
            <a:endParaRPr lang="fr-BE" dirty="0"/>
          </a:p>
        </p:txBody>
      </p:sp>
      <p:pic>
        <p:nvPicPr>
          <p:cNvPr id="5" name="Tijdelijke aanduiding voor inhoud 11">
            <a:extLst>
              <a:ext uri="{FF2B5EF4-FFF2-40B4-BE49-F238E27FC236}">
                <a16:creationId xmlns:a16="http://schemas.microsoft.com/office/drawing/2014/main" id="{D3435B2D-B6B3-5EB1-370F-EF287AA46BFE}"/>
              </a:ext>
            </a:extLst>
          </p:cNvPr>
          <p:cNvPicPr>
            <a:picLocks noChangeAspect="1"/>
          </p:cNvPicPr>
          <p:nvPr/>
        </p:nvPicPr>
        <p:blipFill>
          <a:blip r:embed="rId4"/>
          <a:stretch>
            <a:fillRect/>
          </a:stretch>
        </p:blipFill>
        <p:spPr>
          <a:xfrm>
            <a:off x="2424112" y="3562345"/>
            <a:ext cx="5181600" cy="2890582"/>
          </a:xfrm>
          <a:prstGeom prst="rect">
            <a:avLst/>
          </a:prstGeom>
        </p:spPr>
      </p:pic>
      <p:pic>
        <p:nvPicPr>
          <p:cNvPr id="6" name="Afbeelding 5">
            <a:extLst>
              <a:ext uri="{FF2B5EF4-FFF2-40B4-BE49-F238E27FC236}">
                <a16:creationId xmlns:a16="http://schemas.microsoft.com/office/drawing/2014/main" id="{9497A8AC-D9A2-F07D-4AB9-B11986F3BBBD}"/>
              </a:ext>
            </a:extLst>
          </p:cNvPr>
          <p:cNvPicPr>
            <a:picLocks noChangeAspect="1"/>
          </p:cNvPicPr>
          <p:nvPr/>
        </p:nvPicPr>
        <p:blipFill>
          <a:blip r:embed="rId5"/>
          <a:stretch>
            <a:fillRect/>
          </a:stretch>
        </p:blipFill>
        <p:spPr>
          <a:xfrm>
            <a:off x="2424112" y="3653130"/>
            <a:ext cx="5400675" cy="2977559"/>
          </a:xfrm>
          <a:prstGeom prst="rect">
            <a:avLst/>
          </a:prstGeom>
        </p:spPr>
      </p:pic>
      <p:pic>
        <p:nvPicPr>
          <p:cNvPr id="7" name="Afbeelding 6">
            <a:extLst>
              <a:ext uri="{FF2B5EF4-FFF2-40B4-BE49-F238E27FC236}">
                <a16:creationId xmlns:a16="http://schemas.microsoft.com/office/drawing/2014/main" id="{1A2656C1-303E-EB01-49DA-8817A3EEE4C0}"/>
              </a:ext>
            </a:extLst>
          </p:cNvPr>
          <p:cNvPicPr>
            <a:picLocks noChangeAspect="1"/>
          </p:cNvPicPr>
          <p:nvPr/>
        </p:nvPicPr>
        <p:blipFill>
          <a:blip r:embed="rId6"/>
          <a:stretch>
            <a:fillRect/>
          </a:stretch>
        </p:blipFill>
        <p:spPr>
          <a:xfrm>
            <a:off x="2217864" y="3663449"/>
            <a:ext cx="6203247" cy="2977559"/>
          </a:xfrm>
          <a:prstGeom prst="rect">
            <a:avLst/>
          </a:prstGeom>
        </p:spPr>
      </p:pic>
    </p:spTree>
    <p:extLst>
      <p:ext uri="{BB962C8B-B14F-4D97-AF65-F5344CB8AC3E}">
        <p14:creationId xmlns:p14="http://schemas.microsoft.com/office/powerpoint/2010/main" val="42306403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6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 Point - Solidaris 2022 - nouveau template" id="{E3CC17D3-230A-40A4-A5E2-198FC72A0B4F}" vid="{DA6F3628-79C3-4931-9785-A465BB8BE45E}"/>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740A879-8A54-4517-B7A5-B6B03EDBFB2C}">
  <we:reference id="ea375709-5511-4a7d-9ad9-0150d03e7fbe" version="3.6.0.0" store="EXCatalog" storeType="EXCatalog"/>
  <we:alternateReferences>
    <we:reference id="WA104380602" version="3.6.0.0" store="en-US"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209</TotalTime>
  <Words>2048</Words>
  <Application>Microsoft Office PowerPoint</Application>
  <PresentationFormat>Grand écran</PresentationFormat>
  <Paragraphs>143</Paragraphs>
  <Slides>24</Slides>
  <Notes>1</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24</vt:i4>
      </vt:variant>
    </vt:vector>
  </HeadingPairs>
  <TitlesOfParts>
    <vt:vector size="32" baseType="lpstr">
      <vt:lpstr>Arial</vt:lpstr>
      <vt:lpstr>Calibri</vt:lpstr>
      <vt:lpstr>Calibri Light</vt:lpstr>
      <vt:lpstr>Open Sans</vt:lpstr>
      <vt:lpstr>Symbol</vt:lpstr>
      <vt:lpstr>Times New Roman</vt:lpstr>
      <vt:lpstr>Wingdings</vt:lpstr>
      <vt:lpstr>6_Thème Office</vt:lpstr>
      <vt:lpstr>OFBS- Forum Santé Transfrontalier 2023  Comité économique et social européen-  Garantir une solidarité européenne forte pour les patients atteints de maladies rares </vt:lpstr>
      <vt:lpstr>Contenu </vt:lpstr>
      <vt:lpstr> Rare… mais pas seul</vt:lpstr>
      <vt:lpstr>EMRaDi : les mutuelles s'engagent </vt:lpstr>
      <vt:lpstr>EMRaDi : les mutuelles s'engagent</vt:lpstr>
      <vt:lpstr>EMRaDi :les mutuelles s'engagent  Source: EMRaDi-WP2: Analyse de terrain  des trajets existants des patients atteints de maladies rares </vt:lpstr>
      <vt:lpstr>EMRaDi :les mutuelles s'engagent  </vt:lpstr>
      <vt:lpstr>EMRaDi :les mutuelles s'engagent</vt:lpstr>
      <vt:lpstr>EMRaDi :les mutuelles s'engagent</vt:lpstr>
      <vt:lpstr>EMRaDi : les mutuelles s'engagent</vt:lpstr>
      <vt:lpstr>Comment rendre l’action de l’UE pour les maladies rares mieux adaptée aux besoins des patients et de leurs proches? Des avancées locales et transfrontalières aux solutions européennes  </vt:lpstr>
      <vt:lpstr>Garantir une solidarité européenne forte pour les patients atteints de maladies rares: EMR - des réalités qui inspirent les possibilités dans l'UE.</vt:lpstr>
      <vt:lpstr>Garantir une solidarité européenne forte pour les patients atteints de maladies rares: EMR - des réalités qui inspirent les possibilités dans l'UE.</vt:lpstr>
      <vt:lpstr>Garantir une solidarité européenne forte pour les patients atteints de maladies rares: CESE – SOC 729 Avis d’initiative- audition </vt:lpstr>
      <vt:lpstr>CESE – SOC 729 Avis d’initiative- Garantir une solidarité européenne forte pour les patients atteints de maladies rares- Conclusions et recommandations</vt:lpstr>
      <vt:lpstr>CESE – SOC 729 Avis d’initiative- Garantir une solidarité européenne forte pour les patients atteints de maladies rares- Conclusions et recommandations</vt:lpstr>
      <vt:lpstr>CESE – SOC 729 Avis d’initiative- Garantir une solidarité européenne forte pour les patients atteints de maladies rares- Conclusions et recommandations- « un appel politique » </vt:lpstr>
      <vt:lpstr>Garantir une solidarité européenne forte pour les patients atteints de maladies rares- idées clés du CESE pour créer une politique européenne de R&amp;D centrée sur le patient.</vt:lpstr>
      <vt:lpstr>Garantir une solidarité européenne forte pour les patients atteints de maladies rares- La Commission européenne évalue les conclusions et les recommandations.</vt:lpstr>
      <vt:lpstr>Garantir une solidarité européenne forte pour les patients atteints de maladies rares- La Commission européenne évalue les conclusions et les recommandations.</vt:lpstr>
      <vt:lpstr>Garantir une solidarité européenne forte pour les patients atteints de maladies rares- les enseignements à tirer de la politique de l'UE en matière de maladies rares </vt:lpstr>
      <vt:lpstr>“Rare diseases and European Reference Networks: How to ensure European solidarity for patients?” Spanish presidency conference, Bilbao</vt:lpstr>
      <vt:lpstr>Garantir une solidarité européenne forte pour les patients atteints de maladies rares-continuer le dynamique </vt:lpstr>
      <vt:lpstr>Présentation PowerPoint</vt:lpstr>
    </vt:vector>
  </TitlesOfParts>
  <Company>UNMS NVSM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OFBS- Forum Santé Transfrontalier 2023  Comité économique et social européen-  Garantir une solidarité européenne forte pour les patients atteints de maladies rares</dc:title>
  <dc:creator>Loridan, Joyce</dc:creator>
  <cp:lastModifiedBy>PRAUD, Naussicaa</cp:lastModifiedBy>
  <cp:revision>42</cp:revision>
  <dcterms:created xsi:type="dcterms:W3CDTF">2023-10-17T19:35:40Z</dcterms:created>
  <dcterms:modified xsi:type="dcterms:W3CDTF">2023-10-19T06:39:43Z</dcterms:modified>
</cp:coreProperties>
</file>